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  <p:sldMasterId id="2147483701" r:id="rId3"/>
  </p:sldMasterIdLst>
  <p:notesMasterIdLst>
    <p:notesMasterId r:id="rId50"/>
  </p:notesMasterIdLst>
  <p:sldIdLst>
    <p:sldId id="529" r:id="rId4"/>
    <p:sldId id="3301" r:id="rId5"/>
    <p:sldId id="3303" r:id="rId6"/>
    <p:sldId id="3304" r:id="rId7"/>
    <p:sldId id="3305" r:id="rId8"/>
    <p:sldId id="3306" r:id="rId9"/>
    <p:sldId id="3307" r:id="rId10"/>
    <p:sldId id="3308" r:id="rId11"/>
    <p:sldId id="3309" r:id="rId12"/>
    <p:sldId id="3310" r:id="rId13"/>
    <p:sldId id="3311" r:id="rId14"/>
    <p:sldId id="3261" r:id="rId15"/>
    <p:sldId id="3283" r:id="rId16"/>
    <p:sldId id="3312" r:id="rId17"/>
    <p:sldId id="3313" r:id="rId18"/>
    <p:sldId id="423" r:id="rId19"/>
    <p:sldId id="3277" r:id="rId20"/>
    <p:sldId id="3219" r:id="rId21"/>
    <p:sldId id="3225" r:id="rId22"/>
    <p:sldId id="477" r:id="rId23"/>
    <p:sldId id="3278" r:id="rId24"/>
    <p:sldId id="3279" r:id="rId25"/>
    <p:sldId id="3280" r:id="rId26"/>
    <p:sldId id="3286" r:id="rId27"/>
    <p:sldId id="432" r:id="rId28"/>
    <p:sldId id="3274" r:id="rId29"/>
    <p:sldId id="3284" r:id="rId30"/>
    <p:sldId id="3285" r:id="rId31"/>
    <p:sldId id="3287" r:id="rId32"/>
    <p:sldId id="3288" r:id="rId33"/>
    <p:sldId id="3290" r:id="rId34"/>
    <p:sldId id="3291" r:id="rId35"/>
    <p:sldId id="3292" r:id="rId36"/>
    <p:sldId id="3289" r:id="rId37"/>
    <p:sldId id="434" r:id="rId38"/>
    <p:sldId id="435" r:id="rId39"/>
    <p:sldId id="3294" r:id="rId40"/>
    <p:sldId id="436" r:id="rId41"/>
    <p:sldId id="3293" r:id="rId42"/>
    <p:sldId id="3295" r:id="rId43"/>
    <p:sldId id="428" r:id="rId44"/>
    <p:sldId id="3275" r:id="rId45"/>
    <p:sldId id="3269" r:id="rId46"/>
    <p:sldId id="3296" r:id="rId47"/>
    <p:sldId id="3297" r:id="rId48"/>
    <p:sldId id="3300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891637"/>
    <a:srgbClr val="762416"/>
    <a:srgbClr val="1E177C"/>
    <a:srgbClr val="EA968D"/>
    <a:srgbClr val="9290EA"/>
    <a:srgbClr val="FF0000"/>
    <a:srgbClr val="1A17A5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76309" autoAdjust="0"/>
  </p:normalViewPr>
  <p:slideViewPr>
    <p:cSldViewPr>
      <p:cViewPr varScale="1">
        <p:scale>
          <a:sx n="95" d="100"/>
          <a:sy n="95" d="100"/>
        </p:scale>
        <p:origin x="101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8A4AD-30BE-4EB0-88E7-04F008072919}" type="datetimeFigureOut">
              <a:rPr lang="en-CA" smtClean="0"/>
              <a:t>2022-11-29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C13DC-EB30-4E7B-9A79-FF6A33A169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68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DE5E11C-06A5-47B4-9150-823C84E42849}" type="slidenum">
              <a:rPr lang="en-US" smtClean="0"/>
              <a:pPr eaLnBrk="1" hangingPunct="1"/>
              <a:t>1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100822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77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30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02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906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47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536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25265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6884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No, a collusion of two parties can recover a party’s secret salary.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C74E1E-7417-4D0E-B780-8455AF6FB12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880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521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5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Information theoretic privacy</a:t>
            </a:r>
          </a:p>
          <a:p>
            <a:pPr marL="228600" indent="-228600">
              <a:buAutoNum type="arabicPeriod"/>
            </a:pPr>
            <a:r>
              <a:rPr lang="en-US" baseline="0" dirty="0"/>
              <a:t>Clearly this has to be monotone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7572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Information theoretic privacy</a:t>
            </a:r>
          </a:p>
          <a:p>
            <a:pPr marL="228600" indent="-228600">
              <a:buAutoNum type="arabicPeriod"/>
            </a:pPr>
            <a:r>
              <a:rPr lang="en-US" baseline="0" dirty="0"/>
              <a:t>Clearly this has to be monotone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082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Information theoretic privacy</a:t>
            </a:r>
          </a:p>
          <a:p>
            <a:pPr marL="228600" indent="-228600">
              <a:buAutoNum type="arabicPeriod"/>
            </a:pPr>
            <a:r>
              <a:rPr lang="en-US" baseline="0" dirty="0"/>
              <a:t>Clearly this has to be monotone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888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Information theoretic privacy</a:t>
            </a:r>
          </a:p>
          <a:p>
            <a:pPr marL="228600" indent="-228600">
              <a:buAutoNum type="arabicPeriod"/>
            </a:pPr>
            <a:r>
              <a:rPr lang="en-US" baseline="0" dirty="0"/>
              <a:t>Clearly this has to be monotone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520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9459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1162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929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456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90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72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57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58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292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771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328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35572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980696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47036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727713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933493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75835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5767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05291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04008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36966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508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441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909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17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94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72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47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56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27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814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9975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4BCA-552B-6A4C-8B63-2F3CEDB3E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91F98-84F5-F944-916F-549D494C4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A05C7-1F26-E445-A28E-82D23BD8B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F1894-5558-0C4B-91DA-F293BEBC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19C1D-5005-954C-8951-53CC5A11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71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010C-628E-084D-B8C5-ED48FD5E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A97A6-4642-804C-93E2-F9767152F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7C27C-6B97-964B-9936-639741BCA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11D0B-0B0C-4E4C-A975-908871A43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50CCE-B38C-9849-BD61-998D2294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89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29968-289E-8E4E-A383-A1A4F345F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C761F-8F68-224C-BDFB-E50BC0288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A65FE-6027-8F49-9FA1-AE193B72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F4682-7379-0D4A-8F3E-DB855C62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61E9E-4EE6-DD44-B2AD-A3829915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18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BA8A9-3371-B448-A3A2-BFAD62CB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E06CA-B3D9-ED4A-B077-BE887B8F8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26A2A-6088-1D47-BF9E-287334DB5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56188B-3C69-E74A-9F41-1F1C67422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30796-3781-EB47-82E1-03453E96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3A8F5-E8B8-174F-9808-AA3402E5A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89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93417-3EF5-E043-8E1A-5AFEB226E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2AF08-BB14-0B48-A095-E77C25837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89CAA5-8DF1-AC45-B046-251084BC1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56D4E7-AB16-9A40-A9C3-250330F7C2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CEAF74-28C7-4C42-86C4-7C7DAA78C4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D05942-6265-6E47-B8E7-005C52BB6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D9CAA-A5F9-1646-A733-8C4CF3BB4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43481B-7926-BA4D-AAF9-7BB013789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93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DB13-2C82-3F47-A442-C66D89150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2BC9D-94E3-7147-8CFE-D5F98B1D7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885C8-7336-894F-BD0D-80ABB64A6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E75DF-A420-5A43-A3A9-CE9F5A29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328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F8352A-72B0-3641-A387-6B46F9A28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5366B-A9B5-C04B-BE90-6CCA302A4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D18E9-C42F-8747-8925-2E973B681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44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F8953-E09A-BB40-861D-88A221B00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A409-8D69-D542-B588-339A65D63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04E08-2A50-144E-B87D-2F5958ABD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EF0C9-78E1-0041-9BA1-B2AD50588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501D1-1037-484A-B689-E61E3CBF3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78944-67CC-394B-9583-49ED9263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07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407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4AE9A-B3B2-AE46-A9ED-3E9ACAEE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C248FA-C9EA-0341-A5BC-7762C3E101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BE7CE-929E-B740-BE53-1541B875B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73AD9-196F-5842-AD42-F48DB764A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2FA12-B2A4-DB49-B87B-134BB4C13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EF11B-B211-C942-914C-893C518D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041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C14B-07DD-DC49-9E5F-D71140723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CD1AD-0E91-364B-BE81-FC1452FE7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C7BF9-3FF7-FA48-8AD0-0753F9BF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12C1D-4D5E-6144-B807-32B417B02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1F0CF-5EED-BE43-AE2B-38BDEA72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9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561E8-C8BA-1F47-88E1-3D48749FC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D33D79-6461-504B-A865-875467BC1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9E925-4048-2D49-97DF-8C2C9B78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DAE40-038F-2F4D-8231-7D4BFBE42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0CEA8-D593-7A40-805E-52E50D6D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729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1714" y="1217369"/>
            <a:ext cx="8197061" cy="376194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714" y="5551716"/>
            <a:ext cx="8197061" cy="571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latin typeface="Calibri Light"/>
                <a:cs typeface="Calibri Light"/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/>
          </p:nvPr>
        </p:nvSpPr>
        <p:spPr>
          <a:xfrm>
            <a:off x="471714" y="4979318"/>
            <a:ext cx="8197061" cy="572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 b="1" i="0" cap="all">
                <a:solidFill>
                  <a:schemeClr val="tx2"/>
                </a:solidFill>
                <a:latin typeface="Calibri"/>
                <a:cs typeface="Calibri"/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1713" y="105175"/>
            <a:ext cx="8019145" cy="11311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11059" y="6291100"/>
            <a:ext cx="584462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56C8676-1494-424A-9EE1-69F4EB666B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84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E52CA5-D5D8-F142-965D-C7C4998AB293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1E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63848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56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B9F1F-6480-4C70-B2FA-BA8A0780FBF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94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6A9AA8-9734-4BF3-B765-B6D6DA530AD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39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9FF70A-E8BF-49CE-95C1-B682D828A5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520B10-6661-455B-BB94-5B71FDED797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52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63BE24-AC29-4FF4-ADC6-35745F5ED2E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7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08289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8C519-6A07-4F9B-BB38-ED3C6DD52EC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54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47DFC7-3B6F-4FBE-A4FF-4EE991A6296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1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10B428-9972-4656-AF57-9E452F34DB4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10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FECDCB-AB58-484D-8F01-FB01F46F1D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60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941C52-D49A-4C73-8E66-75469B719CB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63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5485C-AB55-4910-BC55-38AFE8FA62A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3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484A2-B24B-476A-B461-1402D306BD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27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2022-11-29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202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2022-11-29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60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2022-11-29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658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10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7539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B9363-F440-4E1D-B0AF-94655AD61F33}" type="datetimeFigureOut">
              <a:rPr lang="en-CA" smtClean="0"/>
              <a:t>2022-11-29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476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96A0AB-08E2-8E42-B00F-CB4C2A66D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F5BBF-1300-2446-B454-7906ED39E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BAB33-A4FD-714C-B4C7-8F4E2E9A7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93A0C-C5F5-714C-B69E-B33F2F0B26F8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87482-8000-4142-B836-97BB4FACA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0FD5D-F920-6141-8A33-852F1C77A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63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700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09B1FC-1568-4664-B399-59FB0FF9121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307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11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91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em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emf"/><Relationship Id="rId11" Type="http://schemas.openxmlformats.org/officeDocument/2006/relationships/image" Target="../media/image15.png"/><Relationship Id="rId5" Type="http://schemas.openxmlformats.org/officeDocument/2006/relationships/image" Target="../media/image90.png"/><Relationship Id="rId10" Type="http://schemas.openxmlformats.org/officeDocument/2006/relationships/image" Target="../media/image14.png"/><Relationship Id="rId4" Type="http://schemas.openxmlformats.org/officeDocument/2006/relationships/image" Target="../media/image11.emf"/><Relationship Id="rId9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12" Type="http://schemas.openxmlformats.org/officeDocument/2006/relationships/image" Target="../media/image21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6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NULL"/><Relationship Id="rId5" Type="http://schemas.openxmlformats.org/officeDocument/2006/relationships/image" Target="../media/image18.png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NULL"/><Relationship Id="rId3" Type="http://schemas.openxmlformats.org/officeDocument/2006/relationships/image" Target="../media/image25.png"/><Relationship Id="rId21" Type="http://schemas.openxmlformats.org/officeDocument/2006/relationships/image" Target="../media/image32.png"/><Relationship Id="rId7" Type="http://schemas.openxmlformats.org/officeDocument/2006/relationships/image" Target="../media/image19.png"/><Relationship Id="rId12" Type="http://schemas.openxmlformats.org/officeDocument/2006/relationships/image" Target="../media/image29.png"/><Relationship Id="rId17" Type="http://schemas.openxmlformats.org/officeDocument/2006/relationships/image" Target="NULL"/><Relationship Id="rId2" Type="http://schemas.openxmlformats.org/officeDocument/2006/relationships/notesSlide" Target="../notesSlides/notesSlide21.xml"/><Relationship Id="rId16" Type="http://schemas.openxmlformats.org/officeDocument/2006/relationships/image" Target="NULL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8.png"/><Relationship Id="rId5" Type="http://schemas.openxmlformats.org/officeDocument/2006/relationships/image" Target="../media/image17.png"/><Relationship Id="rId15" Type="http://schemas.openxmlformats.org/officeDocument/2006/relationships/image" Target="NULL"/><Relationship Id="rId10" Type="http://schemas.openxmlformats.org/officeDocument/2006/relationships/image" Target="../media/image27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7.png"/><Relationship Id="rId18" Type="http://schemas.openxmlformats.org/officeDocument/2006/relationships/image" Target="NULL"/><Relationship Id="rId3" Type="http://schemas.openxmlformats.org/officeDocument/2006/relationships/image" Target="../media/image33.png"/><Relationship Id="rId21" Type="http://schemas.openxmlformats.org/officeDocument/2006/relationships/image" Target="../media/image33.jpeg"/><Relationship Id="rId7" Type="http://schemas.openxmlformats.org/officeDocument/2006/relationships/image" Target="../media/image19.png"/><Relationship Id="rId12" Type="http://schemas.openxmlformats.org/officeDocument/2006/relationships/image" Target="../media/image36.png"/><Relationship Id="rId17" Type="http://schemas.openxmlformats.org/officeDocument/2006/relationships/image" Target="NULL"/><Relationship Id="rId2" Type="http://schemas.openxmlformats.org/officeDocument/2006/relationships/notesSlide" Target="../notesSlides/notesSlide22.xml"/><Relationship Id="rId16" Type="http://schemas.openxmlformats.org/officeDocument/2006/relationships/image" Target="NULL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5.png"/><Relationship Id="rId5" Type="http://schemas.openxmlformats.org/officeDocument/2006/relationships/image" Target="../media/image17.png"/><Relationship Id="rId15" Type="http://schemas.openxmlformats.org/officeDocument/2006/relationships/image" Target="NULL"/><Relationship Id="rId10" Type="http://schemas.openxmlformats.org/officeDocument/2006/relationships/image" Target="../media/image34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26.png"/><Relationship Id="rId1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NULL"/><Relationship Id="rId18" Type="http://schemas.openxmlformats.org/officeDocument/2006/relationships/image" Target="../media/image24.png"/><Relationship Id="rId3" Type="http://schemas.openxmlformats.org/officeDocument/2006/relationships/image" Target="../media/image40.png"/><Relationship Id="rId7" Type="http://schemas.openxmlformats.org/officeDocument/2006/relationships/image" Target="../media/image19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6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5" Type="http://schemas.openxmlformats.org/officeDocument/2006/relationships/image" Target="NULL"/><Relationship Id="rId10" Type="http://schemas.openxmlformats.org/officeDocument/2006/relationships/image" Target="../media/image41.png"/><Relationship Id="rId4" Type="http://schemas.openxmlformats.org/officeDocument/2006/relationships/image" Target="../media/image7.png"/><Relationship Id="rId9" Type="http://schemas.openxmlformats.org/officeDocument/2006/relationships/image" Target="../media/image26.png"/><Relationship Id="rId14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openxmlformats.org/officeDocument/2006/relationships/image" Target="../media/image200.png"/><Relationship Id="rId12" Type="http://schemas.openxmlformats.org/officeDocument/2006/relationships/image" Target="../media/image2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10" Type="http://schemas.openxmlformats.org/officeDocument/2006/relationships/image" Target="../media/image230.png"/><Relationship Id="rId4" Type="http://schemas.openxmlformats.org/officeDocument/2006/relationships/image" Target="../media/image8.png"/><Relationship Id="rId9" Type="http://schemas.openxmlformats.org/officeDocument/2006/relationships/image" Target="../media/image42.png"/><Relationship Id="rId1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7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4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39.png"/><Relationship Id="rId18" Type="http://schemas.openxmlformats.org/officeDocument/2006/relationships/image" Target="../media/image330.png"/><Relationship Id="rId3" Type="http://schemas.openxmlformats.org/officeDocument/2006/relationships/image" Target="../media/image7.png"/><Relationship Id="rId21" Type="http://schemas.openxmlformats.org/officeDocument/2006/relationships/image" Target="../media/image67.png"/><Relationship Id="rId7" Type="http://schemas.openxmlformats.org/officeDocument/2006/relationships/image" Target="../media/image200.png"/><Relationship Id="rId12" Type="http://schemas.openxmlformats.org/officeDocument/2006/relationships/image" Target="../media/image250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310.png"/><Relationship Id="rId20" Type="http://schemas.openxmlformats.org/officeDocument/2006/relationships/image" Target="../media/image35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24" Type="http://schemas.openxmlformats.org/officeDocument/2006/relationships/image" Target="../media/image390.png"/><Relationship Id="rId5" Type="http://schemas.openxmlformats.org/officeDocument/2006/relationships/image" Target="../media/image8.png"/><Relationship Id="rId15" Type="http://schemas.openxmlformats.org/officeDocument/2006/relationships/image" Target="../media/image300.png"/><Relationship Id="rId23" Type="http://schemas.openxmlformats.org/officeDocument/2006/relationships/image" Target="../media/image380.png"/><Relationship Id="rId10" Type="http://schemas.openxmlformats.org/officeDocument/2006/relationships/image" Target="../media/image230.png"/><Relationship Id="rId19" Type="http://schemas.openxmlformats.org/officeDocument/2006/relationships/image" Target="../media/image340.png"/><Relationship Id="rId4" Type="http://schemas.openxmlformats.org/officeDocument/2006/relationships/image" Target="../media/image320.png"/><Relationship Id="rId9" Type="http://schemas.openxmlformats.org/officeDocument/2006/relationships/image" Target="../media/image65.png"/><Relationship Id="rId14" Type="http://schemas.openxmlformats.org/officeDocument/2006/relationships/image" Target="../media/image290.png"/><Relationship Id="rId22" Type="http://schemas.openxmlformats.org/officeDocument/2006/relationships/image" Target="../media/image3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90.png"/><Relationship Id="rId18" Type="http://schemas.openxmlformats.org/officeDocument/2006/relationships/image" Target="../media/image330.png"/><Relationship Id="rId26" Type="http://schemas.openxmlformats.org/officeDocument/2006/relationships/image" Target="../media/image64.png"/><Relationship Id="rId3" Type="http://schemas.openxmlformats.org/officeDocument/2006/relationships/image" Target="../media/image7.png"/><Relationship Id="rId21" Type="http://schemas.openxmlformats.org/officeDocument/2006/relationships/image" Target="../media/image69.png"/><Relationship Id="rId7" Type="http://schemas.openxmlformats.org/officeDocument/2006/relationships/image" Target="../media/image200.png"/><Relationship Id="rId12" Type="http://schemas.openxmlformats.org/officeDocument/2006/relationships/image" Target="../media/image39.png"/><Relationship Id="rId17" Type="http://schemas.openxmlformats.org/officeDocument/2006/relationships/image" Target="../media/image66.png"/><Relationship Id="rId25" Type="http://schemas.openxmlformats.org/officeDocument/2006/relationships/image" Target="../media/image450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68.png"/><Relationship Id="rId20" Type="http://schemas.openxmlformats.org/officeDocument/2006/relationships/image" Target="../media/image35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0.png"/><Relationship Id="rId11" Type="http://schemas.openxmlformats.org/officeDocument/2006/relationships/image" Target="../media/image250.png"/><Relationship Id="rId24" Type="http://schemas.openxmlformats.org/officeDocument/2006/relationships/image" Target="../media/image440.png"/><Relationship Id="rId5" Type="http://schemas.openxmlformats.org/officeDocument/2006/relationships/image" Target="../media/image8.png"/><Relationship Id="rId15" Type="http://schemas.openxmlformats.org/officeDocument/2006/relationships/image" Target="../media/image310.png"/><Relationship Id="rId23" Type="http://schemas.openxmlformats.org/officeDocument/2006/relationships/image" Target="../media/image430.png"/><Relationship Id="rId10" Type="http://schemas.openxmlformats.org/officeDocument/2006/relationships/image" Target="../media/image240.png"/><Relationship Id="rId19" Type="http://schemas.openxmlformats.org/officeDocument/2006/relationships/image" Target="../media/image340.png"/><Relationship Id="rId4" Type="http://schemas.openxmlformats.org/officeDocument/2006/relationships/image" Target="../media/image320.png"/><Relationship Id="rId9" Type="http://schemas.openxmlformats.org/officeDocument/2006/relationships/image" Target="../media/image230.png"/><Relationship Id="rId14" Type="http://schemas.openxmlformats.org/officeDocument/2006/relationships/image" Target="../media/image300.png"/><Relationship Id="rId22" Type="http://schemas.openxmlformats.org/officeDocument/2006/relationships/image" Target="../media/image4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74.png"/><Relationship Id="rId18" Type="http://schemas.openxmlformats.org/officeDocument/2006/relationships/image" Target="../media/image470.png"/><Relationship Id="rId3" Type="http://schemas.openxmlformats.org/officeDocument/2006/relationships/image" Target="../media/image7.png"/><Relationship Id="rId21" Type="http://schemas.openxmlformats.org/officeDocument/2006/relationships/image" Target="../media/image500.png"/><Relationship Id="rId7" Type="http://schemas.openxmlformats.org/officeDocument/2006/relationships/image" Target="../media/image200.png"/><Relationship Id="rId12" Type="http://schemas.openxmlformats.org/officeDocument/2006/relationships/image" Target="../media/image310.png"/><Relationship Id="rId17" Type="http://schemas.openxmlformats.org/officeDocument/2006/relationships/image" Target="../media/image450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440.png"/><Relationship Id="rId20" Type="http://schemas.openxmlformats.org/officeDocument/2006/relationships/image" Target="../media/image49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0.png"/><Relationship Id="rId11" Type="http://schemas.openxmlformats.org/officeDocument/2006/relationships/image" Target="../media/image300.png"/><Relationship Id="rId24" Type="http://schemas.openxmlformats.org/officeDocument/2006/relationships/image" Target="../media/image75.png"/><Relationship Id="rId5" Type="http://schemas.openxmlformats.org/officeDocument/2006/relationships/image" Target="../media/image8.png"/><Relationship Id="rId15" Type="http://schemas.openxmlformats.org/officeDocument/2006/relationships/image" Target="../media/image430.png"/><Relationship Id="rId23" Type="http://schemas.openxmlformats.org/officeDocument/2006/relationships/image" Target="../media/image520.png"/><Relationship Id="rId10" Type="http://schemas.openxmlformats.org/officeDocument/2006/relationships/image" Target="../media/image290.png"/><Relationship Id="rId19" Type="http://schemas.openxmlformats.org/officeDocument/2006/relationships/image" Target="../media/image480.png"/><Relationship Id="rId4" Type="http://schemas.openxmlformats.org/officeDocument/2006/relationships/image" Target="../media/image320.png"/><Relationship Id="rId9" Type="http://schemas.openxmlformats.org/officeDocument/2006/relationships/image" Target="../media/image39.png"/><Relationship Id="rId14" Type="http://schemas.openxmlformats.org/officeDocument/2006/relationships/image" Target="../media/image420.png"/><Relationship Id="rId22" Type="http://schemas.openxmlformats.org/officeDocument/2006/relationships/image" Target="../media/image51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90.png"/><Relationship Id="rId26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200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0.png"/><Relationship Id="rId24" Type="http://schemas.openxmlformats.org/officeDocument/2006/relationships/image" Target="../media/image440.png"/><Relationship Id="rId5" Type="http://schemas.openxmlformats.org/officeDocument/2006/relationships/image" Target="../media/image8.png"/><Relationship Id="rId15" Type="http://schemas.openxmlformats.org/officeDocument/2006/relationships/image" Target="../media/image310.png"/><Relationship Id="rId23" Type="http://schemas.openxmlformats.org/officeDocument/2006/relationships/image" Target="../media/image430.png"/><Relationship Id="rId4" Type="http://schemas.openxmlformats.org/officeDocument/2006/relationships/image" Target="../media/image76.png"/><Relationship Id="rId9" Type="http://schemas.openxmlformats.org/officeDocument/2006/relationships/image" Target="../media/image77.png"/><Relationship Id="rId14" Type="http://schemas.openxmlformats.org/officeDocument/2006/relationships/image" Target="../media/image300.png"/><Relationship Id="rId22" Type="http://schemas.openxmlformats.org/officeDocument/2006/relationships/image" Target="../media/image420.png"/><Relationship Id="rId27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90.png"/><Relationship Id="rId26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200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0.png"/><Relationship Id="rId24" Type="http://schemas.openxmlformats.org/officeDocument/2006/relationships/image" Target="../media/image440.png"/><Relationship Id="rId5" Type="http://schemas.openxmlformats.org/officeDocument/2006/relationships/image" Target="../media/image8.png"/><Relationship Id="rId15" Type="http://schemas.openxmlformats.org/officeDocument/2006/relationships/image" Target="../media/image310.png"/><Relationship Id="rId23" Type="http://schemas.openxmlformats.org/officeDocument/2006/relationships/image" Target="../media/image430.png"/><Relationship Id="rId4" Type="http://schemas.openxmlformats.org/officeDocument/2006/relationships/image" Target="../media/image76.png"/><Relationship Id="rId9" Type="http://schemas.openxmlformats.org/officeDocument/2006/relationships/image" Target="../media/image77.png"/><Relationship Id="rId14" Type="http://schemas.openxmlformats.org/officeDocument/2006/relationships/image" Target="../media/image300.png"/><Relationship Id="rId22" Type="http://schemas.openxmlformats.org/officeDocument/2006/relationships/image" Target="../media/image420.png"/><Relationship Id="rId27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34.jp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2.jpeg"/><Relationship Id="rId12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11" Type="http://schemas.openxmlformats.org/officeDocument/2006/relationships/image" Target="NULL"/><Relationship Id="rId5" Type="http://schemas.openxmlformats.org/officeDocument/2006/relationships/image" Target="../media/image6.png"/><Relationship Id="rId10" Type="http://schemas.openxmlformats.org/officeDocument/2006/relationships/image" Target="NULL"/><Relationship Id="rId4" Type="http://schemas.openxmlformats.org/officeDocument/2006/relationships/image" Target="../media/image3.jpeg"/><Relationship Id="rId9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6"/>
          <p:cNvSpPr>
            <a:spLocks noChangeArrowheads="1"/>
          </p:cNvSpPr>
          <p:nvPr/>
        </p:nvSpPr>
        <p:spPr bwMode="auto">
          <a:xfrm>
            <a:off x="396652" y="1268760"/>
            <a:ext cx="8458200" cy="170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/>
            <a:r>
              <a:rPr lang="en-US" sz="4400" b="1" dirty="0">
                <a:solidFill>
                  <a:srgbClr val="1A17A5"/>
                </a:solidFill>
                <a:latin typeface="Calibri" pitchFamily="34" charset="0"/>
              </a:rPr>
              <a:t>MIT 6.875</a:t>
            </a:r>
          </a:p>
        </p:txBody>
      </p:sp>
      <p:sp>
        <p:nvSpPr>
          <p:cNvPr id="2051" name="Rectangle 5"/>
          <p:cNvSpPr>
            <a:spLocks noChangeArrowheads="1"/>
          </p:cNvSpPr>
          <p:nvPr/>
        </p:nvSpPr>
        <p:spPr bwMode="auto">
          <a:xfrm>
            <a:off x="1360884" y="4096544"/>
            <a:ext cx="6400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Lecture 23</a:t>
            </a:r>
          </a:p>
        </p:txBody>
      </p:sp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1094184" y="3410744"/>
            <a:ext cx="6934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Foundations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6479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Zero Knowledge Proofs</a:t>
            </a:r>
          </a:p>
        </p:txBody>
      </p:sp>
      <p:sp>
        <p:nvSpPr>
          <p:cNvPr id="2" name="Rectangle 41">
            <a:extLst>
              <a:ext uri="{FF2B5EF4-FFF2-40B4-BE49-F238E27FC236}">
                <a16:creationId xmlns:a16="http://schemas.microsoft.com/office/drawing/2014/main" id="{BC79A575-66FC-8C8C-20CD-434D6DF50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1216551"/>
            <a:ext cx="8152726" cy="72975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 dirty="0"/>
              <a:t>4. Deviate from Other Protocol Instructions.</a:t>
            </a:r>
            <a:endParaRPr lang="en-US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41">
                <a:extLst>
                  <a:ext uri="{FF2B5EF4-FFF2-40B4-BE49-F238E27FC236}">
                    <a16:creationId xmlns:a16="http://schemas.microsoft.com/office/drawing/2014/main" id="{82CD9715-2BA6-6A6C-FD78-E363FAE04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584" y="1939445"/>
                <a:ext cx="8152726" cy="32205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2400" i="1" u="sng" dirty="0"/>
                  <a:t>Solution:</a:t>
                </a:r>
                <a:r>
                  <a:rPr lang="en-US" altLang="en-US" sz="2400" dirty="0"/>
                  <a:t> Each message of each party is a </a:t>
                </a:r>
                <a:r>
                  <a:rPr lang="en-US" altLang="en-US" sz="2400" i="1" dirty="0"/>
                  <a:t>deterministic</a:t>
                </a:r>
                <a:r>
                  <a:rPr lang="en-US" altLang="en-US" sz="2400" dirty="0"/>
                  <a:t> function of their input, their random coins and messages from party B. </a:t>
                </a:r>
              </a:p>
              <a:p>
                <a:pPr algn="l"/>
                <a:endParaRPr lang="en-US" altLang="en-US" sz="2400" dirty="0"/>
              </a:p>
              <a:p>
                <a:pPr algn="l"/>
                <a:r>
                  <a:rPr lang="en-US" altLang="en-US" sz="2400" dirty="0"/>
                  <a:t>When party A sends a message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acc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, they also prove in zero-knowledge that they did so correctly. That is, they prove in ZK the following NP statement:</a:t>
                </a:r>
              </a:p>
            </p:txBody>
          </p:sp>
        </mc:Choice>
        <mc:Fallback xmlns="">
          <p:sp>
            <p:nvSpPr>
              <p:cNvPr id="3" name="Rectangle 41">
                <a:extLst>
                  <a:ext uri="{FF2B5EF4-FFF2-40B4-BE49-F238E27FC236}">
                    <a16:creationId xmlns:a16="http://schemas.microsoft.com/office/drawing/2014/main" id="{82CD9715-2BA6-6A6C-FD78-E363FAE04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584" y="1939445"/>
                <a:ext cx="8152726" cy="3220561"/>
              </a:xfrm>
              <a:prstGeom prst="rect">
                <a:avLst/>
              </a:prstGeom>
              <a:blipFill>
                <a:blip r:embed="rId3"/>
                <a:stretch>
                  <a:fillRect l="-1244" r="-3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4F648F-28CC-5B8A-4AB2-830A694BFDCD}"/>
                  </a:ext>
                </a:extLst>
              </p:cNvPr>
              <p:cNvSpPr txBox="1"/>
              <p:nvPr/>
            </p:nvSpPr>
            <p:spPr>
              <a:xfrm>
                <a:off x="1375555" y="5160006"/>
                <a:ext cx="705678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𝑚𝑠𝑔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  <m: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𝑋𝐶𝑜𝑚</m:t>
                        </m:r>
                        <m: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𝑅𝐶𝑜𝑚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 </m:t>
                    </m:r>
                    <m:sSub>
                      <m:sSubPr>
                        <m:ctrlPr>
                          <a:rPr lang="en-US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en-US" sz="2400" dirty="0" err="1">
                    <a:solidFill>
                      <a:prstClr val="black"/>
                    </a:solidFill>
                  </a:rPr>
                  <a:t>s.t.</a:t>
                </a:r>
                <a:r>
                  <a:rPr lang="en-US" altLang="en-US" sz="2400" dirty="0">
                    <a:solidFill>
                      <a:prstClr val="black"/>
                    </a:solidFill>
                  </a:rPr>
                  <a:t> </a:t>
                </a:r>
                <a:br>
                  <a:rPr lang="en-US" altLang="en-US" sz="2400" dirty="0">
                    <a:solidFill>
                      <a:prstClr val="black"/>
                    </a:solidFill>
                  </a:rPr>
                </a:br>
                <a:r>
                  <a:rPr lang="en-US" altLang="en-US" sz="24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𝑚𝑠𝑔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𝑋𝐶𝑜𝑚</m:t>
                    </m:r>
                    <m:r>
                      <a:rPr lang="en-US" alt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Com</m:t>
                    </m:r>
                    <m:d>
                      <m:dPr>
                        <m:ctrlP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en-US" alt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endParaRPr lang="en-US" altLang="en-US" sz="2400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𝐶𝑜𝑚</m:t>
                      </m:r>
                      <m:r>
                        <a:rPr lang="en-US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Com</m:t>
                      </m:r>
                      <m:d>
                        <m:dPr>
                          <m:ctrlPr>
                            <a:rPr lang="en-US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4F648F-28CC-5B8A-4AB2-830A694BF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555" y="5160006"/>
                <a:ext cx="7056784" cy="1200329"/>
              </a:xfrm>
              <a:prstGeom prst="rect">
                <a:avLst/>
              </a:prstGeom>
              <a:blipFill>
                <a:blip r:embed="rId4"/>
                <a:stretch>
                  <a:fillRect l="-1439" t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21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612576" y="2708920"/>
            <a:ext cx="10363200" cy="115212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Optimizations</a:t>
            </a:r>
          </a:p>
        </p:txBody>
      </p:sp>
    </p:spTree>
    <p:extLst>
      <p:ext uri="{BB962C8B-B14F-4D97-AF65-F5344CB8AC3E}">
        <p14:creationId xmlns:p14="http://schemas.microsoft.com/office/powerpoint/2010/main" val="3799696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Optimization 1: Preprocessing 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3">
                <a:extLst>
                  <a:ext uri="{FF2B5EF4-FFF2-40B4-BE49-F238E27FC236}">
                    <a16:creationId xmlns:a16="http://schemas.microsoft.com/office/drawing/2014/main" id="{1D7031E5-80EF-4840-8E2F-CD96FA0F913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39552" y="1124744"/>
                <a:ext cx="8452048" cy="16561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3200" b="1" dirty="0">
                    <a:solidFill>
                      <a:srgbClr val="0000FF"/>
                    </a:solidFill>
                  </a:rPr>
                  <a:t>Random OT tuple </a:t>
                </a:r>
                <a:r>
                  <a:rPr lang="en-US" sz="3200" b="0" dirty="0"/>
                  <a:t>(or AND tuple, or Beaver tuple after D. Beaver): Alice has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latin typeface="Calibri" pitchFamily="34" charset="0"/>
                  </a:rPr>
                  <a:t> and Bob has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latin typeface="Calibri" pitchFamily="34" charset="0"/>
                  </a:rPr>
                  <a:t> which are random </a:t>
                </a:r>
                <a:r>
                  <a:rPr lang="en-US" sz="3200" dirty="0" err="1">
                    <a:latin typeface="Calibri" pitchFamily="34" charset="0"/>
                  </a:rPr>
                  <a:t>s.t.</a:t>
                </a:r>
                <a:r>
                  <a:rPr lang="en-US" sz="3200" dirty="0">
                    <a:latin typeface="Calibri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𝜶𝜷</m:t>
                    </m:r>
                  </m:oMath>
                </a14:m>
                <a:r>
                  <a:rPr lang="en-US" sz="3200" b="1" dirty="0">
                    <a:solidFill>
                      <a:srgbClr val="0000FF"/>
                    </a:solidFill>
                    <a:latin typeface="Calibri" pitchFamily="34" charset="0"/>
                  </a:rPr>
                  <a:t>.</a:t>
                </a:r>
                <a:endParaRPr lang="en-US" sz="3200" b="1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28" name="Rectangle 3">
                <a:extLst>
                  <a:ext uri="{FF2B5EF4-FFF2-40B4-BE49-F238E27FC236}">
                    <a16:creationId xmlns:a16="http://schemas.microsoft.com/office/drawing/2014/main" id="{1D7031E5-80EF-4840-8E2F-CD96FA0F9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124744"/>
                <a:ext cx="8452048" cy="1656184"/>
              </a:xfrm>
              <a:prstGeom prst="rect">
                <a:avLst/>
              </a:prstGeom>
              <a:blipFill>
                <a:blip r:embed="rId3"/>
                <a:stretch>
                  <a:fillRect l="-1802" t="-1527" r="-150" b="-9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C7A8CA5-9A37-7D44-80AB-373A845839F4}"/>
              </a:ext>
            </a:extLst>
          </p:cNvPr>
          <p:cNvSpPr txBox="1">
            <a:spLocks noChangeArrowheads="1"/>
          </p:cNvSpPr>
          <p:nvPr/>
        </p:nvSpPr>
        <p:spPr>
          <a:xfrm>
            <a:off x="571398" y="3140968"/>
            <a:ext cx="8452048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0000FF"/>
                </a:solidFill>
              </a:rPr>
              <a:t>Theorem: </a:t>
            </a:r>
            <a:r>
              <a:rPr lang="en-US" sz="3200" dirty="0"/>
              <a:t>Given O(1) many </a:t>
            </a:r>
            <a:r>
              <a:rPr lang="en-US" sz="3200" i="1" dirty="0"/>
              <a:t>random</a:t>
            </a:r>
            <a:r>
              <a:rPr lang="en-US" sz="3200" dirty="0"/>
              <a:t> OT tuples, we can do OT with information-theoretic security, exchanging O(1) bits.</a:t>
            </a:r>
            <a:endParaRPr lang="en-US" sz="3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8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Optimization 2: OT Extension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7A8CA5-9A37-7D44-80AB-373A845839F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95536" y="1700808"/>
                <a:ext cx="8452048" cy="33843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3200" b="1" dirty="0">
                    <a:solidFill>
                      <a:srgbClr val="0000FF"/>
                    </a:solidFill>
                  </a:rPr>
                  <a:t>Theorem </a:t>
                </a:r>
                <a:br>
                  <a:rPr lang="en-US" sz="3200" b="1" dirty="0">
                    <a:solidFill>
                      <a:srgbClr val="0000FF"/>
                    </a:solidFill>
                  </a:rPr>
                </a:br>
                <a:r>
                  <a:rPr lang="en-US" sz="3200" b="1" dirty="0">
                    <a:solidFill>
                      <a:srgbClr val="0000FF"/>
                    </a:solidFill>
                  </a:rPr>
                  <a:t>[Beaver’96, Ishai-Kushilevitz-Nissim-Pinkas’03]:</a:t>
                </a:r>
              </a:p>
              <a:p>
                <a:pPr algn="l"/>
                <a:r>
                  <a:rPr lang="en-US" sz="3200" b="1" dirty="0">
                    <a:solidFill>
                      <a:srgbClr val="0000FF"/>
                    </a:solidFill>
                  </a:rPr>
                  <a:t> </a:t>
                </a:r>
                <a:br>
                  <a:rPr lang="en-US" sz="3200" b="1" dirty="0">
                    <a:solidFill>
                      <a:srgbClr val="0000FF"/>
                    </a:solidFill>
                  </a:rPr>
                </a:br>
                <a:r>
                  <a:rPr lang="en-US" sz="3200" dirty="0"/>
                  <a:t>Given O(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200" dirty="0"/>
                  <a:t>) many </a:t>
                </a:r>
                <a:r>
                  <a:rPr lang="en-US" sz="3200" i="1" dirty="0"/>
                  <a:t>random</a:t>
                </a:r>
                <a:r>
                  <a:rPr lang="en-US" sz="3200" dirty="0"/>
                  <a:t> OT tuples, we can generate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OT tuples exchanging O(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) bits --- as opposed to the trivial O(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200" dirty="0"/>
                  <a:t>) bits --- and using only symmetric-key crypto. </a:t>
                </a:r>
                <a:endParaRPr lang="en-US" sz="3200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7A8CA5-9A37-7D44-80AB-373A84583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00808"/>
                <a:ext cx="8452048" cy="3384376"/>
              </a:xfrm>
              <a:prstGeom prst="rect">
                <a:avLst/>
              </a:prstGeom>
              <a:blipFill>
                <a:blip r:embed="rId3"/>
                <a:stretch>
                  <a:fillRect l="-1802" t="-373" r="-2553" b="-2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9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Complexity of the 2-party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32FABC81-3B15-E64D-B413-AEF3A54F584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63724" y="1412776"/>
                <a:ext cx="9032812" cy="57606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3200" dirty="0"/>
                  <a:t>Number of OT protocol invocations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2 ∗ #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𝐴𝑁𝐷</m:t>
                    </m:r>
                  </m:oMath>
                </a14:m>
                <a:r>
                  <a:rPr lang="en-US" sz="3200" dirty="0"/>
                  <a:t> gates  </a:t>
                </a:r>
                <a:endParaRPr lang="en-US" sz="3200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32FABC81-3B15-E64D-B413-AEF3A54F5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24" y="1412776"/>
                <a:ext cx="9032812" cy="576064"/>
              </a:xfrm>
              <a:prstGeom prst="rect">
                <a:avLst/>
              </a:prstGeom>
              <a:blipFill>
                <a:blip r:embed="rId3"/>
                <a:stretch>
                  <a:fillRect l="-1545" t="-10870" r="-28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3">
            <a:extLst>
              <a:ext uri="{FF2B5EF4-FFF2-40B4-BE49-F238E27FC236}">
                <a16:creationId xmlns:a16="http://schemas.microsoft.com/office/drawing/2014/main" id="{444B281B-3C4F-B344-B5CA-DD299315CC35}"/>
              </a:ext>
            </a:extLst>
          </p:cNvPr>
          <p:cNvSpPr txBox="1">
            <a:spLocks noChangeArrowheads="1"/>
          </p:cNvSpPr>
          <p:nvPr/>
        </p:nvSpPr>
        <p:spPr>
          <a:xfrm>
            <a:off x="363724" y="2924944"/>
            <a:ext cx="903281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Number of rounds =  AND-depth of the circuit</a:t>
            </a:r>
            <a:endParaRPr lang="en-US" sz="2800" dirty="0"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7B0762B9-97A1-3741-A9CA-E86A8F24DAF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63724" y="4365104"/>
                <a:ext cx="9032812" cy="12961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/>
                  <a:t>Communication in bits =  </a:t>
                </a:r>
                <a:br>
                  <a:rPr lang="en-US" sz="28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(#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+#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𝑜𝑢𝑡𝑝𝑢𝑡𝑠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7B0762B9-97A1-3741-A9CA-E86A8F24D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24" y="4365104"/>
                <a:ext cx="9032812" cy="1296144"/>
              </a:xfrm>
              <a:prstGeom prst="rect">
                <a:avLst/>
              </a:prstGeom>
              <a:blipFill>
                <a:blip r:embed="rId4"/>
                <a:stretch>
                  <a:fillRect l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9790B24-78FC-0140-86F5-B0D7060C85A3}"/>
              </a:ext>
            </a:extLst>
          </p:cNvPr>
          <p:cNvSpPr/>
          <p:nvPr/>
        </p:nvSpPr>
        <p:spPr>
          <a:xfrm>
            <a:off x="918051" y="3514854"/>
            <a:ext cx="79241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cs typeface="Arial"/>
              </a:rPr>
              <a:t>Can be made into O(1) rounds: Yao’s garbled circuits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4CEC5E-5877-2545-9AB5-C4C4CF6B39B6}"/>
                  </a:ext>
                </a:extLst>
              </p:cNvPr>
              <p:cNvSpPr/>
              <p:nvPr/>
            </p:nvSpPr>
            <p:spPr>
              <a:xfrm>
                <a:off x="856118" y="5661248"/>
                <a:ext cx="8287881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  <a:cs typeface="Arial"/>
                  </a:rPr>
                  <a:t>Can be made into O(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  <a:cs typeface="Arial"/>
                  </a:rPr>
                  <a:t> #inputs) using FHE: but FHE is computationally more expensive concretely.</a:t>
                </a:r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4CEC5E-5877-2545-9AB5-C4C4CF6B3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18" y="5661248"/>
                <a:ext cx="8287881" cy="954107"/>
              </a:xfrm>
              <a:prstGeom prst="rect">
                <a:avLst/>
              </a:prstGeom>
              <a:blipFill>
                <a:blip r:embed="rId5"/>
                <a:stretch>
                  <a:fillRect l="-1531" t="-657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920DC02-9F13-5749-9D9D-FB34D9432509}"/>
                  </a:ext>
                </a:extLst>
              </p:cNvPr>
              <p:cNvSpPr/>
              <p:nvPr/>
            </p:nvSpPr>
            <p:spPr>
              <a:xfrm>
                <a:off x="916733" y="1933672"/>
                <a:ext cx="81907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  <a:cs typeface="Arial"/>
                  </a:rPr>
                  <a:t>Can be made into O(#inputs</a:t>
                </a:r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  <a:cs typeface="Arial"/>
                  </a:rPr>
                  <a:t>): Yao’s garbled circuits</a:t>
                </a:r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920DC02-9F13-5749-9D9D-FB34D9432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733" y="1933672"/>
                <a:ext cx="8190768" cy="523220"/>
              </a:xfrm>
              <a:prstGeom prst="rect">
                <a:avLst/>
              </a:prstGeom>
              <a:blipFill>
                <a:blip r:embed="rId6"/>
                <a:stretch>
                  <a:fillRect l="-1703" t="-14286" r="-61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22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612576" y="2708920"/>
            <a:ext cx="10363200" cy="115212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Secure Multi Party Computation</a:t>
            </a:r>
            <a:br>
              <a:rPr lang="en-US" b="1" dirty="0">
                <a:solidFill>
                  <a:srgbClr val="891637"/>
                </a:solidFill>
                <a:latin typeface="Calibri" pitchFamily="34" charset="0"/>
              </a:rPr>
            </a:br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w/ Information-theoretic security</a:t>
            </a:r>
          </a:p>
        </p:txBody>
      </p:sp>
    </p:spTree>
    <p:extLst>
      <p:ext uri="{BB962C8B-B14F-4D97-AF65-F5344CB8AC3E}">
        <p14:creationId xmlns:p14="http://schemas.microsoft.com/office/powerpoint/2010/main" val="2253825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438944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</a:t>
            </a:r>
            <a:r>
              <a:rPr lang="en-US" b="1" i="1" dirty="0">
                <a:solidFill>
                  <a:srgbClr val="1A17A5"/>
                </a:solidFill>
                <a:latin typeface="Calibri" pitchFamily="34" charset="0"/>
              </a:rPr>
              <a:t>Multi-</a:t>
            </a:r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party Computation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3087492" y="1761668"/>
            <a:ext cx="908444" cy="9401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4572000" y="1700808"/>
            <a:ext cx="1232138" cy="100811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401301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Callout 15"/>
          <p:cNvSpPr/>
          <p:nvPr/>
        </p:nvSpPr>
        <p:spPr>
          <a:xfrm>
            <a:off x="2568956" y="1268761"/>
            <a:ext cx="622830" cy="504055"/>
          </a:xfrm>
          <a:prstGeom prst="wedgeEllipseCallout">
            <a:avLst>
              <a:gd name="adj1" fmla="val 48238"/>
              <a:gd name="adj2" fmla="val 52626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5636739" y="1268761"/>
            <a:ext cx="622830" cy="504055"/>
          </a:xfrm>
          <a:prstGeom prst="wedgeEllipseCallout">
            <a:avLst>
              <a:gd name="adj1" fmla="val -47640"/>
              <a:gd name="adj2" fmla="val 6743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014" y="3160844"/>
            <a:ext cx="782216" cy="1102636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363589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79523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Callout 20"/>
          <p:cNvSpPr/>
          <p:nvPr/>
        </p:nvSpPr>
        <p:spPr>
          <a:xfrm>
            <a:off x="4880172" y="3460134"/>
            <a:ext cx="622830" cy="504055"/>
          </a:xfrm>
          <a:prstGeom prst="wedgeEllipseCallout">
            <a:avLst>
              <a:gd name="adj1" fmla="val -74606"/>
              <a:gd name="adj2" fmla="val -25121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3528" y="4653136"/>
            <a:ext cx="7547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1A17A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TODAY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17A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HONEST MAJORITY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23528" y="5363924"/>
                <a:ext cx="85557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7A5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Information-theoretically</a:t>
                </a:r>
                <a:r>
                  <a:rPr kumimoji="0" 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1A17A5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7A5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Secure Protocols for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A17A5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𝒏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7A5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parties with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A17A5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&lt;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A17A5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𝒏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A17A5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/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A17A5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𝟐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7A5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corruptions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363924"/>
                <a:ext cx="8555772" cy="830997"/>
              </a:xfrm>
              <a:prstGeom prst="rect">
                <a:avLst/>
              </a:prstGeom>
              <a:blipFill>
                <a:blip r:embed="rId5"/>
                <a:stretch>
                  <a:fillRect l="-1185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323528" y="6228020"/>
            <a:ext cx="914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[BenOr-Goldwasser-Wigderson’88, Chaum-Crepeau-Damgard’88, BenOr-Rabin’89]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560" y="1658417"/>
            <a:ext cx="886408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9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438944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</a:t>
            </a:r>
            <a:r>
              <a:rPr lang="en-US" b="1" i="1" dirty="0">
                <a:solidFill>
                  <a:srgbClr val="1A17A5"/>
                </a:solidFill>
                <a:latin typeface="Calibri" pitchFamily="34" charset="0"/>
              </a:rPr>
              <a:t>Multi-</a:t>
            </a:r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party Computation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3087492" y="1761668"/>
            <a:ext cx="908444" cy="9401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4572000" y="1700808"/>
            <a:ext cx="1232138" cy="100811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401301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Callout 15"/>
          <p:cNvSpPr/>
          <p:nvPr/>
        </p:nvSpPr>
        <p:spPr>
          <a:xfrm>
            <a:off x="2568956" y="1268761"/>
            <a:ext cx="622830" cy="504055"/>
          </a:xfrm>
          <a:prstGeom prst="wedgeEllipseCallout">
            <a:avLst>
              <a:gd name="adj1" fmla="val 48238"/>
              <a:gd name="adj2" fmla="val 52626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5636739" y="1268761"/>
            <a:ext cx="622830" cy="504055"/>
          </a:xfrm>
          <a:prstGeom prst="wedgeEllipseCallout">
            <a:avLst>
              <a:gd name="adj1" fmla="val -47640"/>
              <a:gd name="adj2" fmla="val 6743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014" y="3160844"/>
            <a:ext cx="782216" cy="1102636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363589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79523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Callout 20"/>
          <p:cNvSpPr/>
          <p:nvPr/>
        </p:nvSpPr>
        <p:spPr>
          <a:xfrm>
            <a:off x="4880172" y="3460134"/>
            <a:ext cx="622830" cy="504055"/>
          </a:xfrm>
          <a:prstGeom prst="wedgeEllipseCallout">
            <a:avLst>
              <a:gd name="adj1" fmla="val -74606"/>
              <a:gd name="adj2" fmla="val -25121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79512" y="4653136"/>
                <a:ext cx="85557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400" b="1" i="1" dirty="0">
                    <a:latin typeface="Arial"/>
                    <a:cs typeface="Arial"/>
                  </a:rPr>
                  <a:t>GMW protocol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𝒏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−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𝟏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out of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𝒏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corruptions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653136"/>
                <a:ext cx="8555772" cy="461665"/>
              </a:xfrm>
              <a:prstGeom prst="rect">
                <a:avLst/>
              </a:prstGeom>
              <a:blipFill>
                <a:blip r:embed="rId5"/>
                <a:stretch>
                  <a:fillRect l="-1037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79512" y="5363924"/>
                <a:ext cx="907300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The Goldreich-Micali-Wigderson Protocol for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𝑛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parties with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&lt;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𝑛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corruptions, using Oblivious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Transfer 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(which can only be </a:t>
                </a:r>
                <a:r>
                  <a:rPr kumimoji="0" lang="en-US" sz="2400" i="1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computationally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secure)</a:t>
                </a: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363924"/>
                <a:ext cx="9073008" cy="1200329"/>
              </a:xfrm>
              <a:prstGeom prst="rect">
                <a:avLst/>
              </a:prstGeom>
              <a:blipFill>
                <a:blip r:embed="rId6"/>
                <a:stretch>
                  <a:fillRect l="-978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560" y="1658417"/>
            <a:ext cx="886408" cy="8864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890F44-9C27-2441-8A5C-4F9D0D154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72" y="2995633"/>
            <a:ext cx="886408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6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1B36F59E-5849-4CAF-A892-FFC1CAC40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522" y="188640"/>
            <a:ext cx="4868024" cy="846199"/>
          </a:xfrm>
        </p:spPr>
        <p:txBody>
          <a:bodyPr>
            <a:noAutofit/>
          </a:bodyPr>
          <a:lstStyle/>
          <a:p>
            <a:r>
              <a:rPr lang="en-US" sz="4050" b="1" dirty="0">
                <a:latin typeface="Calibri" panose="020F0502020204030204" pitchFamily="34" charset="0"/>
                <a:cs typeface="Calibri" panose="020F0502020204030204" pitchFamily="34" charset="0"/>
              </a:rPr>
              <a:t>AN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443EB-5924-2A47-9587-A3237E08A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847" y="2437805"/>
            <a:ext cx="830698" cy="1101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18AC39-4B80-7848-9B8E-00F29AEFC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92" y="2439651"/>
            <a:ext cx="910520" cy="105685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4337D4D-7C61-EA4F-A0DF-43C5475858BB}"/>
              </a:ext>
            </a:extLst>
          </p:cNvPr>
          <p:cNvSpPr txBox="1"/>
          <p:nvPr/>
        </p:nvSpPr>
        <p:spPr>
          <a:xfrm>
            <a:off x="251522" y="3480079"/>
            <a:ext cx="1305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sz="1200" b="1" spc="100" dirty="0">
                <a:solidFill>
                  <a:prstClr val="black"/>
                </a:solidFill>
                <a:latin typeface="Myriad Pro" panose="020B0503030403020204" pitchFamily="34" charset="0"/>
              </a:rPr>
              <a:t>SACHA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8276384-BE28-DA40-8B9B-B10CF58C710A}"/>
              </a:ext>
            </a:extLst>
          </p:cNvPr>
          <p:cNvGrpSpPr/>
          <p:nvPr/>
        </p:nvGrpSpPr>
        <p:grpSpPr>
          <a:xfrm>
            <a:off x="1626268" y="2581983"/>
            <a:ext cx="688559" cy="646438"/>
            <a:chOff x="1789072" y="875082"/>
            <a:chExt cx="688559" cy="64643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F9B6C7A-00EB-2040-AC1E-E82E05AE4278}"/>
                </a:ext>
              </a:extLst>
            </p:cNvPr>
            <p:cNvSpPr txBox="1"/>
            <p:nvPr/>
          </p:nvSpPr>
          <p:spPr bwMode="auto">
            <a:xfrm>
              <a:off x="1947044" y="875082"/>
              <a:ext cx="49084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189">
                <a:defRPr/>
              </a:pPr>
              <a:r>
                <a:rPr lang="en-US" sz="2400" b="1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Y</a:t>
              </a:r>
              <a:r>
                <a:rPr lang="en-US" sz="2400" b="1" baseline="-25000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1</a:t>
              </a:r>
            </a:p>
          </p:txBody>
        </p:sp>
        <p:sp>
          <p:nvSpPr>
            <p:cNvPr id="63" name="Right Arrow 13">
              <a:extLst>
                <a:ext uri="{FF2B5EF4-FFF2-40B4-BE49-F238E27FC236}">
                  <a16:creationId xmlns:a16="http://schemas.microsoft.com/office/drawing/2014/main" id="{99DEBA90-6821-B346-BA22-B1C840CD8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072" y="1294454"/>
              <a:ext cx="688559" cy="227066"/>
            </a:xfrm>
            <a:prstGeom prst="rightArrow">
              <a:avLst>
                <a:gd name="adj1" fmla="val 50000"/>
                <a:gd name="adj2" fmla="val 49999"/>
              </a:avLst>
            </a:prstGeom>
            <a:solidFill>
              <a:srgbClr val="750D21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457189"/>
              <a:endParaRPr lang="en-US" sz="24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EDE460A-578A-C640-B3C1-5031AF6B394A}"/>
              </a:ext>
            </a:extLst>
          </p:cNvPr>
          <p:cNvSpPr txBox="1"/>
          <p:nvPr/>
        </p:nvSpPr>
        <p:spPr>
          <a:xfrm>
            <a:off x="-21509" y="3801112"/>
            <a:ext cx="216742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1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= R+S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1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</a:t>
            </a:r>
            <a:b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</a:b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mod p</a:t>
            </a:r>
            <a:endParaRPr lang="en-US" b="1" spc="100" baseline="-25000" dirty="0">
              <a:solidFill>
                <a:srgbClr val="750D21"/>
              </a:solidFill>
              <a:latin typeface="Myriad Pro" panose="020B0503030403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B083F0-E954-D249-A867-FACEA219BF07}"/>
              </a:ext>
            </a:extLst>
          </p:cNvPr>
          <p:cNvSpPr txBox="1"/>
          <p:nvPr/>
        </p:nvSpPr>
        <p:spPr>
          <a:xfrm>
            <a:off x="2422122" y="3506641"/>
            <a:ext cx="1305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sz="1200" b="1" spc="100" dirty="0">
                <a:solidFill>
                  <a:prstClr val="black"/>
                </a:solidFill>
                <a:latin typeface="Myriad Pro" panose="020B0503030403020204" pitchFamily="34" charset="0"/>
              </a:rPr>
              <a:t>LALI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96EDD04-A900-9948-AB2F-D93C19E3C520}"/>
              </a:ext>
            </a:extLst>
          </p:cNvPr>
          <p:cNvSpPr txBox="1"/>
          <p:nvPr/>
        </p:nvSpPr>
        <p:spPr>
          <a:xfrm>
            <a:off x="2337158" y="3860292"/>
            <a:ext cx="15327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2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= 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1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+S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2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mod p</a:t>
            </a:r>
            <a:endParaRPr lang="en-US" b="1" spc="100" baseline="-25000" dirty="0">
              <a:solidFill>
                <a:srgbClr val="750D21"/>
              </a:solidFill>
              <a:latin typeface="Myriad Pro" panose="020B0503030403020204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67C8970-F267-4442-9F08-A73F3306DD5B}"/>
              </a:ext>
            </a:extLst>
          </p:cNvPr>
          <p:cNvGrpSpPr/>
          <p:nvPr/>
        </p:nvGrpSpPr>
        <p:grpSpPr>
          <a:xfrm>
            <a:off x="3743929" y="2581983"/>
            <a:ext cx="688559" cy="651977"/>
            <a:chOff x="1789072" y="875082"/>
            <a:chExt cx="688559" cy="6519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C55A9AB-9152-7749-8082-BDF28CB24B03}"/>
                </a:ext>
              </a:extLst>
            </p:cNvPr>
            <p:cNvSpPr txBox="1"/>
            <p:nvPr/>
          </p:nvSpPr>
          <p:spPr bwMode="auto">
            <a:xfrm>
              <a:off x="1931095" y="875082"/>
              <a:ext cx="49084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189">
                <a:defRPr/>
              </a:pPr>
              <a:r>
                <a:rPr lang="en-US" sz="2400" b="1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Y</a:t>
              </a:r>
              <a:r>
                <a:rPr lang="en-US" sz="2400" b="1" baseline="-25000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2</a:t>
              </a:r>
            </a:p>
          </p:txBody>
        </p:sp>
        <p:sp>
          <p:nvSpPr>
            <p:cNvPr id="69" name="Right Arrow 13">
              <a:extLst>
                <a:ext uri="{FF2B5EF4-FFF2-40B4-BE49-F238E27FC236}">
                  <a16:creationId xmlns:a16="http://schemas.microsoft.com/office/drawing/2014/main" id="{D2DB9932-6D18-FF43-AB18-F6C2A5878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072" y="1294454"/>
              <a:ext cx="688559" cy="232605"/>
            </a:xfrm>
            <a:prstGeom prst="rightArrow">
              <a:avLst>
                <a:gd name="adj1" fmla="val 50000"/>
                <a:gd name="adj2" fmla="val 49999"/>
              </a:avLst>
            </a:prstGeom>
            <a:solidFill>
              <a:srgbClr val="750D21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457189"/>
              <a:endParaRPr lang="en-US" sz="24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ADDF0B5-29A1-AA47-8759-4D11DD8DBBCA}"/>
              </a:ext>
            </a:extLst>
          </p:cNvPr>
          <p:cNvSpPr txBox="1"/>
          <p:nvPr/>
        </p:nvSpPr>
        <p:spPr>
          <a:xfrm>
            <a:off x="4604770" y="3506641"/>
            <a:ext cx="1305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sz="1200" b="1" spc="100" dirty="0">
                <a:solidFill>
                  <a:prstClr val="black"/>
                </a:solidFill>
                <a:latin typeface="Myriad Pro" panose="020B0503030403020204" pitchFamily="34" charset="0"/>
              </a:rPr>
              <a:t>APARNA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2AD96EC-9DA3-BE4B-95E0-131FF50AE756}"/>
              </a:ext>
            </a:extLst>
          </p:cNvPr>
          <p:cNvSpPr txBox="1"/>
          <p:nvPr/>
        </p:nvSpPr>
        <p:spPr>
          <a:xfrm>
            <a:off x="4572000" y="3825311"/>
            <a:ext cx="15327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3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= 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2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+S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3 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mod p</a:t>
            </a:r>
            <a:endParaRPr lang="en-US" b="1" spc="100" baseline="-25000" dirty="0">
              <a:solidFill>
                <a:srgbClr val="750D21"/>
              </a:solidFill>
              <a:latin typeface="Myriad Pro" panose="020B0503030403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5BCD92-E9C9-F749-A5BC-7D5F7ABFC7F9}"/>
              </a:ext>
            </a:extLst>
          </p:cNvPr>
          <p:cNvSpPr txBox="1"/>
          <p:nvPr/>
        </p:nvSpPr>
        <p:spPr bwMode="auto">
          <a:xfrm>
            <a:off x="4546151" y="4942130"/>
            <a:ext cx="47564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189">
              <a:defRPr/>
            </a:pPr>
            <a:r>
              <a:rPr lang="en-US" sz="2400" b="1" dirty="0" err="1">
                <a:solidFill>
                  <a:srgbClr val="750D21"/>
                </a:solidFill>
                <a:latin typeface="Myriad Pro" panose="020B0503030403020204" pitchFamily="34" charset="0"/>
              </a:rPr>
              <a:t>Y</a:t>
            </a:r>
            <a:r>
              <a:rPr lang="en-US" sz="2400" b="1" baseline="-25000" dirty="0" err="1">
                <a:solidFill>
                  <a:srgbClr val="750D21"/>
                </a:solidFill>
                <a:latin typeface="Myriad Pro" panose="020B0503030403020204" pitchFamily="34" charset="0"/>
              </a:rPr>
              <a:t>n</a:t>
            </a:r>
            <a:endParaRPr lang="en-US" sz="2400" b="1" baseline="-25000" dirty="0">
              <a:solidFill>
                <a:srgbClr val="750D21"/>
              </a:solidFill>
              <a:latin typeface="Myriad Pro" panose="020B0503030403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B5D569-BE75-5C41-A334-B1EDA5B98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4772" y="2528564"/>
            <a:ext cx="6094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189"/>
            <a:r>
              <a:rPr lang="en-US" sz="4800" dirty="0">
                <a:solidFill>
                  <a:srgbClr val="7D7773"/>
                </a:solidFill>
                <a:latin typeface="Calibri" pitchFamily="34" charset="0"/>
                <a:cs typeface="Calibri" pitchFamily="34" charset="0"/>
              </a:rPr>
              <a:t>…</a:t>
            </a:r>
            <a:endParaRPr lang="en-US" sz="4800" dirty="0">
              <a:solidFill>
                <a:srgbClr val="7D7773"/>
              </a:solidFill>
              <a:latin typeface="Calibri" panose="020F0502020204030204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CFEDD80-9651-9147-AD8A-1A2D29F6F3A0}"/>
              </a:ext>
            </a:extLst>
          </p:cNvPr>
          <p:cNvSpPr txBox="1"/>
          <p:nvPr/>
        </p:nvSpPr>
        <p:spPr>
          <a:xfrm>
            <a:off x="7546969" y="3506641"/>
            <a:ext cx="1305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sz="1200" b="1" spc="100" dirty="0">
                <a:solidFill>
                  <a:prstClr val="black"/>
                </a:solidFill>
                <a:latin typeface="Myriad Pro" panose="020B0503030403020204" pitchFamily="34" charset="0"/>
              </a:rPr>
              <a:t>VINOD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0B80364-C658-F648-A238-7C3A6BB8C03C}"/>
              </a:ext>
            </a:extLst>
          </p:cNvPr>
          <p:cNvSpPr txBox="1"/>
          <p:nvPr/>
        </p:nvSpPr>
        <p:spPr>
          <a:xfrm>
            <a:off x="7175197" y="3783452"/>
            <a:ext cx="18830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b="1" spc="100" dirty="0" err="1">
                <a:solidFill>
                  <a:srgbClr val="750D21"/>
                </a:solidFill>
                <a:latin typeface="Myriad Pro" panose="020B0503030403020204" pitchFamily="34" charset="0"/>
              </a:rPr>
              <a:t>Y</a:t>
            </a:r>
            <a:r>
              <a:rPr lang="en-US" b="1" spc="100" baseline="-25000" dirty="0" err="1">
                <a:solidFill>
                  <a:srgbClr val="750D21"/>
                </a:solidFill>
                <a:latin typeface="Myriad Pro" panose="020B0503030403020204" pitchFamily="34" charset="0"/>
              </a:rPr>
              <a:t>n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= 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n-1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+S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n 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mod p</a:t>
            </a:r>
            <a:endParaRPr lang="en-US" b="1" spc="100" baseline="-25000" dirty="0">
              <a:solidFill>
                <a:srgbClr val="750D21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Curved Up Arrow 9">
            <a:extLst>
              <a:ext uri="{FF2B5EF4-FFF2-40B4-BE49-F238E27FC236}">
                <a16:creationId xmlns:a16="http://schemas.microsoft.com/office/drawing/2014/main" id="{73894FFD-A5B5-BB47-8292-81A3761076E4}"/>
              </a:ext>
            </a:extLst>
          </p:cNvPr>
          <p:cNvSpPr/>
          <p:nvPr/>
        </p:nvSpPr>
        <p:spPr>
          <a:xfrm flipH="1">
            <a:off x="958282" y="4436660"/>
            <a:ext cx="7146164" cy="1071247"/>
          </a:xfrm>
          <a:prstGeom prst="curvedUpArrow">
            <a:avLst/>
          </a:prstGeom>
          <a:solidFill>
            <a:srgbClr val="6D1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497D90-D586-7E4D-BFFD-973C1512E547}"/>
              </a:ext>
            </a:extLst>
          </p:cNvPr>
          <p:cNvGrpSpPr/>
          <p:nvPr/>
        </p:nvGrpSpPr>
        <p:grpSpPr>
          <a:xfrm>
            <a:off x="291403" y="5659102"/>
            <a:ext cx="4313368" cy="961350"/>
            <a:chOff x="609334" y="5190353"/>
            <a:chExt cx="2846798" cy="128180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0ED4958-C9B5-1B45-9744-E059692D72D6}"/>
                </a:ext>
              </a:extLst>
            </p:cNvPr>
            <p:cNvSpPr/>
            <p:nvPr/>
          </p:nvSpPr>
          <p:spPr>
            <a:xfrm>
              <a:off x="713474" y="5190353"/>
              <a:ext cx="2628952" cy="1281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7D77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2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FE743D5-8075-304E-8D1F-3DFCB49D505D}"/>
                    </a:ext>
                  </a:extLst>
                </p:cNvPr>
                <p:cNvSpPr txBox="1"/>
                <p:nvPr/>
              </p:nvSpPr>
              <p:spPr>
                <a:xfrm>
                  <a:off x="609334" y="5373189"/>
                  <a:ext cx="2846798" cy="49210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defTabSz="457189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pc="100" dirty="0" smtClean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spc="100" dirty="0">
                          <a:solidFill>
                            <a:srgbClr val="750D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pc="100" dirty="0">
                          <a:solidFill>
                            <a:srgbClr val="750D21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pc="100" dirty="0">
                          <a:solidFill>
                            <a:srgbClr val="750D2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m:rPr>
                          <m:nor/>
                        </m:rPr>
                        <a:rPr lang="en-US" b="1" spc="100" dirty="0">
                          <a:solidFill>
                            <a:srgbClr val="750D21"/>
                          </a:solidFill>
                          <a:latin typeface="Myriad Pro" panose="020B0503030403020204" pitchFamily="34" charset="0"/>
                        </a:rPr>
                        <m:t>mod</m:t>
                      </m:r>
                      <m:r>
                        <m:rPr>
                          <m:nor/>
                        </m:rPr>
                        <a:rPr lang="en-US" b="1" spc="100" dirty="0">
                          <a:solidFill>
                            <a:srgbClr val="750D21"/>
                          </a:solidFill>
                          <a:latin typeface="Myriad Pro" panose="020B0503030403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spc="100" dirty="0">
                          <a:solidFill>
                            <a:srgbClr val="750D21"/>
                          </a:solidFill>
                          <a:latin typeface="Myriad Pro" panose="020B0503030403020204" pitchFamily="34" charset="0"/>
                        </a:rPr>
                        <m:t>p</m:t>
                      </m:r>
                    </m:oMath>
                  </a14:m>
                  <a:r>
                    <a:rPr lang="en-US" b="1" spc="100" baseline="-25000" dirty="0">
                      <a:solidFill>
                        <a:srgbClr val="750D21"/>
                      </a:solidFill>
                      <a:latin typeface="Myriad Pro" panose="020B0503030403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b="1" i="0" spc="100" dirty="0" smtClean="0">
                          <a:solidFill>
                            <a:srgbClr val="750D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b="1" spc="100" baseline="-25000" dirty="0">
                    <a:solidFill>
                      <a:srgbClr val="750D21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FE743D5-8075-304E-8D1F-3DFCB49D50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34" y="5373189"/>
                  <a:ext cx="2846798" cy="492100"/>
                </a:xfrm>
                <a:prstGeom prst="rect">
                  <a:avLst/>
                </a:prstGeom>
                <a:blipFill>
                  <a:blip r:embed="rId5"/>
                  <a:stretch>
                    <a:fillRect t="-110000" b="-1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2" name="Title 1">
            <a:extLst>
              <a:ext uri="{FF2B5EF4-FFF2-40B4-BE49-F238E27FC236}">
                <a16:creationId xmlns:a16="http://schemas.microsoft.com/office/drawing/2014/main" id="{E81CBD69-F808-2544-B0B0-6E1667D19642}"/>
              </a:ext>
            </a:extLst>
          </p:cNvPr>
          <p:cNvSpPr txBox="1">
            <a:spLocks/>
          </p:cNvSpPr>
          <p:nvPr/>
        </p:nvSpPr>
        <p:spPr>
          <a:xfrm>
            <a:off x="1722219" y="819292"/>
            <a:ext cx="5363440" cy="325142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r>
              <a:rPr lang="en-US" sz="1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COMPUTING THE AVERAGE SALARY IN THIS ROOM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4A2DC02-2697-7046-89B0-0F9400CEB190}"/>
              </a:ext>
            </a:extLst>
          </p:cNvPr>
          <p:cNvGrpSpPr/>
          <p:nvPr/>
        </p:nvGrpSpPr>
        <p:grpSpPr>
          <a:xfrm>
            <a:off x="6777692" y="2600222"/>
            <a:ext cx="819644" cy="651977"/>
            <a:chOff x="1789072" y="875082"/>
            <a:chExt cx="819644" cy="651977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9C27089-3CEE-D346-9186-DBF0FF829ADA}"/>
                </a:ext>
              </a:extLst>
            </p:cNvPr>
            <p:cNvSpPr txBox="1"/>
            <p:nvPr/>
          </p:nvSpPr>
          <p:spPr bwMode="auto">
            <a:xfrm>
              <a:off x="1931095" y="875082"/>
              <a:ext cx="67762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189">
                <a:defRPr/>
              </a:pPr>
              <a:r>
                <a:rPr lang="en-US" sz="2400" b="1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Y</a:t>
              </a:r>
              <a:r>
                <a:rPr lang="en-US" sz="2400" b="1" baseline="-25000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n-1</a:t>
              </a:r>
            </a:p>
          </p:txBody>
        </p:sp>
        <p:sp>
          <p:nvSpPr>
            <p:cNvPr id="85" name="Right Arrow 13">
              <a:extLst>
                <a:ext uri="{FF2B5EF4-FFF2-40B4-BE49-F238E27FC236}">
                  <a16:creationId xmlns:a16="http://schemas.microsoft.com/office/drawing/2014/main" id="{905E43A5-3196-DA48-87E9-EEFF2928F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072" y="1294454"/>
              <a:ext cx="688559" cy="232605"/>
            </a:xfrm>
            <a:prstGeom prst="rightArrow">
              <a:avLst>
                <a:gd name="adj1" fmla="val 50000"/>
                <a:gd name="adj2" fmla="val 49999"/>
              </a:avLst>
            </a:prstGeom>
            <a:solidFill>
              <a:srgbClr val="750D21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457189"/>
              <a:endParaRPr lang="en-US" sz="24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D0441E6-3207-4B43-B6BA-48C8D2FE7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9634" y="2378140"/>
            <a:ext cx="951149" cy="1193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562B91-A8BF-8547-9F91-C8DE6DE807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5" t="52471" r="16877" b="23618"/>
          <a:stretch/>
        </p:blipFill>
        <p:spPr>
          <a:xfrm>
            <a:off x="4932307" y="2273408"/>
            <a:ext cx="609462" cy="11771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4F10594-1226-934E-8698-DD71944A3772}"/>
              </a:ext>
            </a:extLst>
          </p:cNvPr>
          <p:cNvSpPr txBox="1"/>
          <p:nvPr/>
        </p:nvSpPr>
        <p:spPr>
          <a:xfrm>
            <a:off x="4932307" y="5831788"/>
            <a:ext cx="33938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this secure?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64B7A43B-1927-E749-A85B-B87D716F281B}"/>
                  </a:ext>
                </a:extLst>
              </p:cNvPr>
              <p:cNvSpPr/>
              <p:nvPr/>
            </p:nvSpPr>
            <p:spPr>
              <a:xfrm>
                <a:off x="560679" y="1659192"/>
                <a:ext cx="914400" cy="612648"/>
              </a:xfrm>
              <a:prstGeom prst="wedgeRoundRectCallou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64B7A43B-1927-E749-A85B-B87D716F2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79" y="1659192"/>
                <a:ext cx="914400" cy="612648"/>
              </a:xfrm>
              <a:prstGeom prst="wedgeRoundRectCallout">
                <a:avLst/>
              </a:prstGeom>
              <a:blipFill>
                <a:blip r:embed="rId8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ular Callout 34">
                <a:extLst>
                  <a:ext uri="{FF2B5EF4-FFF2-40B4-BE49-F238E27FC236}">
                    <a16:creationId xmlns:a16="http://schemas.microsoft.com/office/drawing/2014/main" id="{C7FF030D-C263-AD48-BCC5-EEA4DE0AF8E1}"/>
                  </a:ext>
                </a:extLst>
              </p:cNvPr>
              <p:cNvSpPr/>
              <p:nvPr/>
            </p:nvSpPr>
            <p:spPr>
              <a:xfrm>
                <a:off x="2812528" y="1668115"/>
                <a:ext cx="914400" cy="612648"/>
              </a:xfrm>
              <a:prstGeom prst="wedgeRoundRectCallou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ounded Rectangular Callout 34">
                <a:extLst>
                  <a:ext uri="{FF2B5EF4-FFF2-40B4-BE49-F238E27FC236}">
                    <a16:creationId xmlns:a16="http://schemas.microsoft.com/office/drawing/2014/main" id="{C7FF030D-C263-AD48-BCC5-EEA4DE0AF8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528" y="1668115"/>
                <a:ext cx="914400" cy="612648"/>
              </a:xfrm>
              <a:prstGeom prst="wedgeRoundRectCallout">
                <a:avLst/>
              </a:prstGeom>
              <a:blipFill>
                <a:blip r:embed="rId9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ounded Rectangular Callout 35">
                <a:extLst>
                  <a:ext uri="{FF2B5EF4-FFF2-40B4-BE49-F238E27FC236}">
                    <a16:creationId xmlns:a16="http://schemas.microsoft.com/office/drawing/2014/main" id="{0D180FEC-8243-654A-99FA-1F45A3F73EF1}"/>
                  </a:ext>
                </a:extLst>
              </p:cNvPr>
              <p:cNvSpPr/>
              <p:nvPr/>
            </p:nvSpPr>
            <p:spPr>
              <a:xfrm>
                <a:off x="4947334" y="1628800"/>
                <a:ext cx="914400" cy="612648"/>
              </a:xfrm>
              <a:prstGeom prst="wedgeRoundRectCallou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ounded Rectangular Callout 35">
                <a:extLst>
                  <a:ext uri="{FF2B5EF4-FFF2-40B4-BE49-F238E27FC236}">
                    <a16:creationId xmlns:a16="http://schemas.microsoft.com/office/drawing/2014/main" id="{0D180FEC-8243-654A-99FA-1F45A3F73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334" y="1628800"/>
                <a:ext cx="914400" cy="612648"/>
              </a:xfrm>
              <a:prstGeom prst="wedgeRoundRectCallout">
                <a:avLst/>
              </a:prstGeom>
              <a:blipFill>
                <a:blip r:embed="rId10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ounded Rectangular Callout 36">
                <a:extLst>
                  <a:ext uri="{FF2B5EF4-FFF2-40B4-BE49-F238E27FC236}">
                    <a16:creationId xmlns:a16="http://schemas.microsoft.com/office/drawing/2014/main" id="{1C9320F6-7E7A-A042-BA1C-2BBF6CB274C7}"/>
                  </a:ext>
                </a:extLst>
              </p:cNvPr>
              <p:cNvSpPr/>
              <p:nvPr/>
            </p:nvSpPr>
            <p:spPr>
              <a:xfrm>
                <a:off x="7942023" y="1611136"/>
                <a:ext cx="914400" cy="612648"/>
              </a:xfrm>
              <a:prstGeom prst="wedgeRoundRectCallou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ounded Rectangular Callout 36">
                <a:extLst>
                  <a:ext uri="{FF2B5EF4-FFF2-40B4-BE49-F238E27FC236}">
                    <a16:creationId xmlns:a16="http://schemas.microsoft.com/office/drawing/2014/main" id="{1C9320F6-7E7A-A042-BA1C-2BBF6CB27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023" y="1611136"/>
                <a:ext cx="914400" cy="612648"/>
              </a:xfrm>
              <a:prstGeom prst="wedgeRoundRectCallout">
                <a:avLst/>
              </a:prstGeom>
              <a:blipFill>
                <a:blip r:embed="rId11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C5BA1AF0-58E5-CA4F-BFDE-D3E0F19B4B78}"/>
              </a:ext>
            </a:extLst>
          </p:cNvPr>
          <p:cNvSpPr txBox="1"/>
          <p:nvPr/>
        </p:nvSpPr>
        <p:spPr>
          <a:xfrm>
            <a:off x="470604" y="6148164"/>
            <a:ext cx="431336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sz="2400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(if p large enough)</a:t>
            </a:r>
          </a:p>
        </p:txBody>
      </p:sp>
    </p:spTree>
    <p:extLst>
      <p:ext uri="{BB962C8B-B14F-4D97-AF65-F5344CB8AC3E}">
        <p14:creationId xmlns:p14="http://schemas.microsoft.com/office/powerpoint/2010/main" val="606960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05142"/>
    </mc:Choice>
    <mc:Fallback>
      <p:transition advTm="105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6" grpId="0"/>
      <p:bldP spid="71" grpId="0"/>
      <p:bldP spid="74" grpId="0"/>
      <p:bldP spid="77" grpId="0"/>
      <p:bldP spid="10" grpId="0" animBg="1"/>
      <p:bldP spid="33" grpId="0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IT-Secure MPC with Honest Majority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32FABC81-3B15-E64D-B413-AEF3A54F584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67544" y="1772816"/>
                <a:ext cx="8424936" cy="31683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Theorem </a:t>
                </a: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[BenOr-Goldwasser-Wigderson’88, Chaum-Crepeau-Damgard’88]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: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</a:br>
                <a:r>
                  <a:rPr lang="en-US" sz="3200" b="1" i="1" dirty="0">
                    <a:solidFill>
                      <a:srgbClr val="0000FF"/>
                    </a:solidFill>
                    <a:latin typeface="Calibri"/>
                  </a:rPr>
                  <a:t>A</a:t>
                </a:r>
                <a:r>
                  <a:rPr kumimoji="0" lang="en-US" sz="3200" b="1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ny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𝑛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-party computation problem can be solved with information-theoretic</a:t>
                </a:r>
                <a:r>
                  <a:rPr kumimoji="0" lang="en-US" sz="3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 security as long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&lt;</m:t>
                    </m:r>
                    <m:f>
                      <m:fPr>
                        <m:ctrlP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fPr>
                      <m:num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𝑛</m:t>
                        </m:r>
                      </m:num>
                      <m:den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 parties collude. </a:t>
                </a: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32FABC81-3B15-E64D-B413-AEF3A54F5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772816"/>
                <a:ext cx="8424936" cy="3168352"/>
              </a:xfrm>
              <a:prstGeom prst="rect">
                <a:avLst/>
              </a:prstGeom>
              <a:blipFill>
                <a:blip r:embed="rId3"/>
                <a:stretch>
                  <a:fillRect l="-1805" b="-1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3">
            <a:extLst>
              <a:ext uri="{FF2B5EF4-FFF2-40B4-BE49-F238E27FC236}">
                <a16:creationId xmlns:a16="http://schemas.microsoft.com/office/drawing/2014/main" id="{6BBC1FCD-20E6-0C4D-AED9-D6BEAD26F826}"/>
              </a:ext>
            </a:extLst>
          </p:cNvPr>
          <p:cNvSpPr txBox="1">
            <a:spLocks noChangeArrowheads="1"/>
          </p:cNvSpPr>
          <p:nvPr/>
        </p:nvSpPr>
        <p:spPr>
          <a:xfrm>
            <a:off x="545036" y="5238328"/>
            <a:ext cx="8424936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Key Tool: </a:t>
            </a:r>
            <a:r>
              <a:rPr lang="en-US" sz="3200" b="1" dirty="0">
                <a:solidFill>
                  <a:prstClr val="black"/>
                </a:solidFill>
                <a:latin typeface="Calibri"/>
              </a:rPr>
              <a:t>Shamir’s Secret Sharing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803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612576" y="2708920"/>
            <a:ext cx="10363200" cy="115212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Security against Malicious (Active)</a:t>
            </a:r>
            <a:br>
              <a:rPr lang="en-US" b="1" dirty="0">
                <a:solidFill>
                  <a:srgbClr val="891637"/>
                </a:solidFill>
                <a:latin typeface="Calibri" pitchFamily="34" charset="0"/>
              </a:rPr>
            </a:br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Adversaries</a:t>
            </a:r>
          </a:p>
        </p:txBody>
      </p:sp>
    </p:spTree>
    <p:extLst>
      <p:ext uri="{BB962C8B-B14F-4D97-AF65-F5344CB8AC3E}">
        <p14:creationId xmlns:p14="http://schemas.microsoft.com/office/powerpoint/2010/main" val="1473206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1"/>
          <p:cNvSpPr>
            <a:spLocks noGrp="1"/>
          </p:cNvSpPr>
          <p:nvPr>
            <p:ph type="subTitle" idx="1"/>
          </p:nvPr>
        </p:nvSpPr>
        <p:spPr>
          <a:xfrm>
            <a:off x="251520" y="410563"/>
            <a:ext cx="8712968" cy="7141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Key Tool: Secret-Sharing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930326-C078-F94C-9003-A82ED594B5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3851920" y="1822225"/>
            <a:ext cx="648072" cy="67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6AB7A-B131-5245-8677-BEF044C79F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339752" y="1785908"/>
            <a:ext cx="864096" cy="706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41B638-54D1-AD44-84DA-6302BD0E5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074" y="1852459"/>
            <a:ext cx="492637" cy="64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11E7D-733E-504E-A82C-F4EEFB7801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3" y="708769"/>
            <a:ext cx="1447800" cy="189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C98029-B331-194F-940A-E10DB37DF6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581" y="1824486"/>
            <a:ext cx="524859" cy="6684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25E930-38B7-2348-96F2-F56A0D4522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62" y="1833051"/>
            <a:ext cx="499816" cy="659845"/>
          </a:xfrm>
          <a:prstGeom prst="rect">
            <a:avLst/>
          </a:prstGeom>
        </p:spPr>
      </p:pic>
      <p:sp>
        <p:nvSpPr>
          <p:cNvPr id="21" name="Rectangle 63">
            <a:extLst>
              <a:ext uri="{FF2B5EF4-FFF2-40B4-BE49-F238E27FC236}">
                <a16:creationId xmlns:a16="http://schemas.microsoft.com/office/drawing/2014/main" id="{E0653F61-8695-624D-8566-29164579B6D0}"/>
              </a:ext>
            </a:extLst>
          </p:cNvPr>
          <p:cNvSpPr txBox="1">
            <a:spLocks noChangeArrowheads="1"/>
          </p:cNvSpPr>
          <p:nvPr/>
        </p:nvSpPr>
        <p:spPr>
          <a:xfrm>
            <a:off x="274023" y="332656"/>
            <a:ext cx="1152128" cy="3257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secret b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1444185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1444185"/>
                <a:ext cx="1656184" cy="378039"/>
              </a:xfrm>
              <a:prstGeom prst="rect">
                <a:avLst/>
              </a:prstGeom>
              <a:blipFill>
                <a:blip r:embed="rId8"/>
                <a:stretch>
                  <a:fillRect t="-10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347864" y="144418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1444184"/>
                <a:ext cx="1656184" cy="378039"/>
              </a:xfrm>
              <a:prstGeom prst="rect">
                <a:avLst/>
              </a:prstGeom>
              <a:blipFill>
                <a:blip r:embed="rId9"/>
                <a:stretch>
                  <a:fillRect t="-10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732300" y="1442228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3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300" y="1442228"/>
                <a:ext cx="1656184" cy="378039"/>
              </a:xfrm>
              <a:prstGeom prst="rect">
                <a:avLst/>
              </a:prstGeom>
              <a:blipFill>
                <a:blip r:embed="rId10"/>
                <a:stretch>
                  <a:fillRect t="-10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156176" y="1440272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4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1440272"/>
                <a:ext cx="1656184" cy="378039"/>
              </a:xfrm>
              <a:prstGeom prst="rect">
                <a:avLst/>
              </a:prstGeom>
              <a:blipFill>
                <a:blip r:embed="rId11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524328" y="141277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𝑛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1412776"/>
                <a:ext cx="1656184" cy="378039"/>
              </a:xfrm>
              <a:prstGeom prst="rect">
                <a:avLst/>
              </a:prstGeom>
              <a:blipFill>
                <a:blip r:embed="rId12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blipFill>
                <a:blip r:embed="rId1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63">
            <a:extLst>
              <a:ext uri="{FF2B5EF4-FFF2-40B4-BE49-F238E27FC236}">
                <a16:creationId xmlns:a16="http://schemas.microsoft.com/office/drawing/2014/main" id="{8BD274FE-8E65-E546-893E-9BBD78D55ADB}"/>
              </a:ext>
            </a:extLst>
          </p:cNvPr>
          <p:cNvSpPr txBox="1">
            <a:spLocks noChangeArrowheads="1"/>
          </p:cNvSpPr>
          <p:nvPr/>
        </p:nvSpPr>
        <p:spPr>
          <a:xfrm>
            <a:off x="21995" y="2723823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Dealer</a:t>
            </a: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5735224-712A-794C-BAB9-C380B4CC83AC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4989566"/>
            <a:ext cx="8316416" cy="4503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Threshold (or t-out-of-n) SS [Shamir’79, Blakley’79]: 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2" name="Rectangle 63">
            <a:extLst>
              <a:ext uri="{FF2B5EF4-FFF2-40B4-BE49-F238E27FC236}">
                <a16:creationId xmlns:a16="http://schemas.microsoft.com/office/drawing/2014/main" id="{13B25F6B-01D3-C649-AEAA-47BE516EA884}"/>
              </a:ext>
            </a:extLst>
          </p:cNvPr>
          <p:cNvSpPr txBox="1">
            <a:spLocks noChangeArrowheads="1"/>
          </p:cNvSpPr>
          <p:nvPr/>
        </p:nvSpPr>
        <p:spPr>
          <a:xfrm>
            <a:off x="801136" y="3284984"/>
            <a:ext cx="8064896" cy="4503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 Any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“authorized”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subset of players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can recover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b.</a:t>
            </a:r>
          </a:p>
        </p:txBody>
      </p:sp>
      <p:sp>
        <p:nvSpPr>
          <p:cNvPr id="34" name="Rectangle 63">
            <a:extLst>
              <a:ext uri="{FF2B5EF4-FFF2-40B4-BE49-F238E27FC236}">
                <a16:creationId xmlns:a16="http://schemas.microsoft.com/office/drawing/2014/main" id="{39127FED-A396-5741-BB9A-82F7A0B8BD8F}"/>
              </a:ext>
            </a:extLst>
          </p:cNvPr>
          <p:cNvSpPr txBox="1">
            <a:spLocks noChangeArrowheads="1"/>
          </p:cNvSpPr>
          <p:nvPr/>
        </p:nvSpPr>
        <p:spPr>
          <a:xfrm>
            <a:off x="801136" y="3846590"/>
            <a:ext cx="8064896" cy="4503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 No other subset of players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has any info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about b.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63">
                <a:extLst>
                  <a:ext uri="{FF2B5EF4-FFF2-40B4-BE49-F238E27FC236}">
                    <a16:creationId xmlns:a16="http://schemas.microsoft.com/office/drawing/2014/main" id="{C8B72F2F-465F-AB41-9483-36BB2EF3106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697716" y="5570935"/>
                <a:ext cx="5248200" cy="450353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“authorized” subset = has size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≥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t. </a:t>
                </a: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5" name="Rectangle 63">
                <a:extLst>
                  <a:ext uri="{FF2B5EF4-FFF2-40B4-BE49-F238E27FC236}">
                    <a16:creationId xmlns:a16="http://schemas.microsoft.com/office/drawing/2014/main" id="{C8B72F2F-465F-AB41-9483-36BB2EF31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716" y="5570935"/>
                <a:ext cx="5248200" cy="450353"/>
              </a:xfrm>
              <a:prstGeom prst="rect">
                <a:avLst/>
              </a:prstGeom>
              <a:blipFill>
                <a:blip r:embed="rId18"/>
                <a:stretch>
                  <a:fillRect l="-1691" t="-10811" r="-483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…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68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7" grpId="0"/>
      <p:bldP spid="32" grpId="0"/>
      <p:bldP spid="34" grpId="0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" name="Subtitle 1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1520" y="410563"/>
                <a:ext cx="8712968" cy="714181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𝒏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-out-of-</a:t>
                </a:r>
                <a14:m>
                  <m:oMath xmlns:m="http://schemas.openxmlformats.org/officeDocument/2006/math">
                    <m:r>
                      <a:rPr lang="en-US" sz="4200" b="1" i="1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𝒏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Secret Sharing</a:t>
                </a:r>
              </a:p>
            </p:txBody>
          </p:sp>
        </mc:Choice>
        <mc:Fallback xmlns="">
          <p:sp>
            <p:nvSpPr>
              <p:cNvPr id="81" name="Sub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1520" y="410563"/>
                <a:ext cx="8712968" cy="714181"/>
              </a:xfrm>
              <a:blipFill>
                <a:blip r:embed="rId3"/>
                <a:stretch>
                  <a:fillRect t="-24561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D930326-C078-F94C-9003-A82ED594B5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3851920" y="1822225"/>
            <a:ext cx="648072" cy="67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6AB7A-B131-5245-8677-BEF044C79F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339752" y="1785908"/>
            <a:ext cx="864096" cy="706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41B638-54D1-AD44-84DA-6302BD0E5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074" y="1852459"/>
            <a:ext cx="492637" cy="64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11E7D-733E-504E-A82C-F4EEFB780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3" y="708769"/>
            <a:ext cx="1447800" cy="189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C98029-B331-194F-940A-E10DB37DF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581" y="1824486"/>
            <a:ext cx="524859" cy="6684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25E930-38B7-2348-96F2-F56A0D4522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62" y="1833051"/>
            <a:ext cx="499816" cy="659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-36512" y="211409"/>
                <a:ext cx="1921713" cy="33727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secret b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∈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211409"/>
                <a:ext cx="1921713" cy="337271"/>
              </a:xfrm>
              <a:prstGeom prst="rect">
                <a:avLst/>
              </a:prstGeom>
              <a:blipFill>
                <a:blip r:embed="rId9"/>
                <a:stretch>
                  <a:fillRect t="-21429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3752843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:</m:t>
                    </m:r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 random </a:t>
                </a:r>
              </a:p>
            </p:txBody>
          </p:sp>
        </mc:Choice>
        <mc:Fallback xmlns="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752843"/>
                <a:ext cx="2520280" cy="378039"/>
              </a:xfrm>
              <a:prstGeom prst="rect">
                <a:avLst/>
              </a:prstGeom>
              <a:blipFill>
                <a:blip r:embed="rId10"/>
                <a:stretch>
                  <a:fillRect t="-9677" r="-1005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4243105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/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:  random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243105"/>
                <a:ext cx="2520280" cy="378039"/>
              </a:xfrm>
              <a:prstGeom prst="rect">
                <a:avLst/>
              </a:prstGeom>
              <a:blipFill>
                <a:blip r:embed="rId11"/>
                <a:stretch>
                  <a:fillRect t="-13333" r="-10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4742955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/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: </a:t>
                </a:r>
                <a:r>
                  <a:rPr lang="en-US" alt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random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742955"/>
                <a:ext cx="2520280" cy="378039"/>
              </a:xfrm>
              <a:prstGeom prst="rect">
                <a:avLst/>
              </a:prstGeom>
              <a:blipFill>
                <a:blip r:embed="rId12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07704" y="5242805"/>
                <a:ext cx="266429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: random</a:t>
                </a:r>
              </a:p>
            </p:txBody>
          </p:sp>
        </mc:Choice>
        <mc:Fallback xmlns="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5242805"/>
                <a:ext cx="2664296" cy="378039"/>
              </a:xfrm>
              <a:prstGeom prst="rect">
                <a:avLst/>
              </a:prstGeom>
              <a:blipFill>
                <a:blip r:embed="rId13"/>
                <a:stretch>
                  <a:fillRect t="-9677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763688" y="6147305"/>
                <a:ext cx="5688632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𝑛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𝑏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−(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+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+…+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𝑛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−1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mod p</a:t>
                </a:r>
              </a:p>
            </p:txBody>
          </p:sp>
        </mc:Choice>
        <mc:Fallback xmlns="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6147305"/>
                <a:ext cx="5688632" cy="378039"/>
              </a:xfrm>
              <a:prstGeom prst="rect">
                <a:avLst/>
              </a:prstGeom>
              <a:blipFill>
                <a:blip r:embed="rId14"/>
                <a:stretch>
                  <a:fillRect t="-9677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blipFill>
                <a:blip r:embed="rId1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blipFill>
                <a:blip r:embed="rId1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63">
            <a:extLst>
              <a:ext uri="{FF2B5EF4-FFF2-40B4-BE49-F238E27FC236}">
                <a16:creationId xmlns:a16="http://schemas.microsoft.com/office/drawing/2014/main" id="{8BD274FE-8E65-E546-893E-9BBD78D55ADB}"/>
              </a:ext>
            </a:extLst>
          </p:cNvPr>
          <p:cNvSpPr txBox="1">
            <a:spLocks noChangeArrowheads="1"/>
          </p:cNvSpPr>
          <p:nvPr/>
        </p:nvSpPr>
        <p:spPr>
          <a:xfrm>
            <a:off x="21995" y="2723823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Dealer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…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63">
                <a:extLst>
                  <a:ext uri="{FF2B5EF4-FFF2-40B4-BE49-F238E27FC236}">
                    <a16:creationId xmlns:a16="http://schemas.microsoft.com/office/drawing/2014/main" id="{380847DF-7E70-8848-A914-7E92632829E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375756" y="565968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…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6" name="Rectangle 63">
                <a:extLst>
                  <a:ext uri="{FF2B5EF4-FFF2-40B4-BE49-F238E27FC236}">
                    <a16:creationId xmlns:a16="http://schemas.microsoft.com/office/drawing/2014/main" id="{380847DF-7E70-8848-A914-7E9263282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756" y="5659686"/>
                <a:ext cx="1656184" cy="37803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35A5A44-5038-164C-AE06-296CE94C5A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952" y="3752843"/>
            <a:ext cx="2613554" cy="20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0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" name="Subtitle 1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1520" y="410563"/>
                <a:ext cx="8712968" cy="714181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4200" b="1" i="1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𝟏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-out-of-</a:t>
                </a:r>
                <a14:m>
                  <m:oMath xmlns:m="http://schemas.openxmlformats.org/officeDocument/2006/math">
                    <m:r>
                      <a:rPr lang="en-US" sz="4200" b="1" i="1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𝒏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Secret Sharing</a:t>
                </a:r>
              </a:p>
            </p:txBody>
          </p:sp>
        </mc:Choice>
        <mc:Fallback xmlns="">
          <p:sp>
            <p:nvSpPr>
              <p:cNvPr id="81" name="Sub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1520" y="410563"/>
                <a:ext cx="8712968" cy="714181"/>
              </a:xfrm>
              <a:blipFill>
                <a:blip r:embed="rId3"/>
                <a:stretch>
                  <a:fillRect t="-24561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D930326-C078-F94C-9003-A82ED594B5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3851920" y="1822225"/>
            <a:ext cx="648072" cy="67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6AB7A-B131-5245-8677-BEF044C79F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339752" y="1785908"/>
            <a:ext cx="864096" cy="706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41B638-54D1-AD44-84DA-6302BD0E5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074" y="1852459"/>
            <a:ext cx="492637" cy="64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11E7D-733E-504E-A82C-F4EEFB780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3" y="708769"/>
            <a:ext cx="1447800" cy="189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C98029-B331-194F-940A-E10DB37DF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581" y="1824486"/>
            <a:ext cx="524859" cy="6684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25E930-38B7-2348-96F2-F56A0D4522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62" y="1833051"/>
            <a:ext cx="499816" cy="659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-36512" y="211409"/>
                <a:ext cx="1921713" cy="33727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secret b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∈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211409"/>
                <a:ext cx="1921713" cy="337271"/>
              </a:xfrm>
              <a:prstGeom prst="rect">
                <a:avLst/>
              </a:prstGeom>
              <a:blipFill>
                <a:blip r:embed="rId9"/>
                <a:stretch>
                  <a:fillRect t="-21429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3752843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b</m:t>
                    </m:r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752843"/>
                <a:ext cx="2520280" cy="378039"/>
              </a:xfrm>
              <a:prstGeom prst="rect">
                <a:avLst/>
              </a:prstGeom>
              <a:blipFill>
                <a:blip r:embed="rId10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4243105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/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b</m:t>
                    </m:r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243105"/>
                <a:ext cx="2520280" cy="378039"/>
              </a:xfrm>
              <a:prstGeom prst="rect">
                <a:avLst/>
              </a:prstGeom>
              <a:blipFill>
                <a:blip r:embed="rId11"/>
                <a:stretch>
                  <a:fillRect t="-1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4742955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/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3</m:t>
                        </m:r>
                      </m:sub>
                    </m:sSub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b</m:t>
                    </m:r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742955"/>
                <a:ext cx="2520280" cy="378039"/>
              </a:xfrm>
              <a:prstGeom prst="rect">
                <a:avLst/>
              </a:prstGeom>
              <a:blipFill>
                <a:blip r:embed="rId12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07704" y="5242805"/>
                <a:ext cx="266429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4</m:t>
                        </m:r>
                      </m:sub>
                    </m:sSub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b</m:t>
                    </m:r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5242805"/>
                <a:ext cx="2664296" cy="378039"/>
              </a:xfrm>
              <a:prstGeom prst="rect">
                <a:avLst/>
              </a:prstGeom>
              <a:blipFill>
                <a:blip r:embed="rId13"/>
                <a:stretch>
                  <a:fillRect t="-9677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95536" y="6242505"/>
                <a:ext cx="5688632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𝑛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𝑏</m:t>
                    </m:r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242505"/>
                <a:ext cx="5688632" cy="378039"/>
              </a:xfrm>
              <a:prstGeom prst="rect">
                <a:avLst/>
              </a:prstGeom>
              <a:blipFill>
                <a:blip r:embed="rId14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blipFill>
                <a:blip r:embed="rId1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blipFill>
                <a:blip r:embed="rId1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63">
            <a:extLst>
              <a:ext uri="{FF2B5EF4-FFF2-40B4-BE49-F238E27FC236}">
                <a16:creationId xmlns:a16="http://schemas.microsoft.com/office/drawing/2014/main" id="{8BD274FE-8E65-E546-893E-9BBD78D55ADB}"/>
              </a:ext>
            </a:extLst>
          </p:cNvPr>
          <p:cNvSpPr txBox="1">
            <a:spLocks noChangeArrowheads="1"/>
          </p:cNvSpPr>
          <p:nvPr/>
        </p:nvSpPr>
        <p:spPr>
          <a:xfrm>
            <a:off x="21995" y="2723823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Dealer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…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63">
                <a:extLst>
                  <a:ext uri="{FF2B5EF4-FFF2-40B4-BE49-F238E27FC236}">
                    <a16:creationId xmlns:a16="http://schemas.microsoft.com/office/drawing/2014/main" id="{380847DF-7E70-8848-A914-7E92632829E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375756" y="565968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…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6" name="Rectangle 63">
                <a:extLst>
                  <a:ext uri="{FF2B5EF4-FFF2-40B4-BE49-F238E27FC236}">
                    <a16:creationId xmlns:a16="http://schemas.microsoft.com/office/drawing/2014/main" id="{380847DF-7E70-8848-A914-7E9263282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756" y="5659686"/>
                <a:ext cx="1656184" cy="37803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2B5FD67-1924-1D4A-AC89-40AF49CC94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912" y="4131629"/>
            <a:ext cx="2137420" cy="160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1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" name="Subtitle 1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1520" y="410563"/>
                <a:ext cx="8712968" cy="714181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4200" b="1" i="1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𝟐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-out-of-</a:t>
                </a:r>
                <a14:m>
                  <m:oMath xmlns:m="http://schemas.openxmlformats.org/officeDocument/2006/math">
                    <m:r>
                      <a:rPr lang="en-US" sz="4200" b="1" i="1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𝒏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Secret Sharing?</a:t>
                </a:r>
              </a:p>
            </p:txBody>
          </p:sp>
        </mc:Choice>
        <mc:Fallback xmlns="">
          <p:sp>
            <p:nvSpPr>
              <p:cNvPr id="81" name="Sub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1520" y="410563"/>
                <a:ext cx="8712968" cy="714181"/>
              </a:xfrm>
              <a:blipFill>
                <a:blip r:embed="rId3"/>
                <a:stretch>
                  <a:fillRect t="-24561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D930326-C078-F94C-9003-A82ED594B5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3851920" y="1822225"/>
            <a:ext cx="648072" cy="67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6AB7A-B131-5245-8677-BEF044C79F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339752" y="1785908"/>
            <a:ext cx="864096" cy="706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41B638-54D1-AD44-84DA-6302BD0E5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074" y="1852459"/>
            <a:ext cx="492637" cy="64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11E7D-733E-504E-A82C-F4EEFB780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3" y="708769"/>
            <a:ext cx="1447800" cy="189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C98029-B331-194F-940A-E10DB37DF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581" y="1824486"/>
            <a:ext cx="524859" cy="6684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25E930-38B7-2348-96F2-F56A0D4522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62" y="1833051"/>
            <a:ext cx="499816" cy="659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-36512" y="211409"/>
                <a:ext cx="1921713" cy="33727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secret b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∈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211409"/>
                <a:ext cx="1921713" cy="337271"/>
              </a:xfrm>
              <a:prstGeom prst="rect">
                <a:avLst/>
              </a:prstGeom>
              <a:blipFill>
                <a:blip r:embed="rId9"/>
                <a:stretch>
                  <a:fillRect t="-21429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63">
            <a:extLst>
              <a:ext uri="{FF2B5EF4-FFF2-40B4-BE49-F238E27FC236}">
                <a16:creationId xmlns:a16="http://schemas.microsoft.com/office/drawing/2014/main" id="{0BC54A4E-FCBC-7946-BC47-E4206099EE17}"/>
              </a:ext>
            </a:extLst>
          </p:cNvPr>
          <p:cNvSpPr txBox="1">
            <a:spLocks noChangeArrowheads="1"/>
          </p:cNvSpPr>
          <p:nvPr/>
        </p:nvSpPr>
        <p:spPr>
          <a:xfrm>
            <a:off x="575555" y="3284984"/>
            <a:ext cx="2808313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Here is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 a solution.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75554" y="3896761"/>
                <a:ext cx="7740861" cy="1509031"/>
              </a:xfrm>
              <a:prstGeom prst="rect">
                <a:avLst/>
              </a:prstGeom>
              <a:noFill/>
              <a:ln w="25400">
                <a:solidFill>
                  <a:srgbClr val="7D7773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algn="l"/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Repeat </a:t>
                </a:r>
                <a:r>
                  <a:rPr lang="en-US" sz="24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f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or every two-person subset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}: 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  <a:p>
                <a:pPr marL="342900" lvl="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G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enerate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a 2-out-of-2 secret sharing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(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of b.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</a:p>
              <a:p>
                <a:pPr marL="342900" lvl="0" indent="-342900" algn="l">
                  <a:buFont typeface="Arial" panose="020B0604020202020204" pitchFamily="34" charset="0"/>
                  <a:buChar char="•"/>
                </a:pP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Give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en-US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54" y="3896761"/>
                <a:ext cx="7740861" cy="1509031"/>
              </a:xfrm>
              <a:prstGeom prst="rect">
                <a:avLst/>
              </a:prstGeom>
              <a:blipFill>
                <a:blip r:embed="rId10"/>
                <a:stretch>
                  <a:fillRect l="-1144"/>
                </a:stretch>
              </a:blipFill>
              <a:ln w="25400">
                <a:solidFill>
                  <a:srgbClr val="7D777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blipFill>
                <a:blip r:embed="rId1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63">
            <a:extLst>
              <a:ext uri="{FF2B5EF4-FFF2-40B4-BE49-F238E27FC236}">
                <a16:creationId xmlns:a16="http://schemas.microsoft.com/office/drawing/2014/main" id="{8BD274FE-8E65-E546-893E-9BBD78D55ADB}"/>
              </a:ext>
            </a:extLst>
          </p:cNvPr>
          <p:cNvSpPr txBox="1">
            <a:spLocks noChangeArrowheads="1"/>
          </p:cNvSpPr>
          <p:nvPr/>
        </p:nvSpPr>
        <p:spPr>
          <a:xfrm>
            <a:off x="21995" y="2723823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Dealer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…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63">
            <a:extLst>
              <a:ext uri="{FF2B5EF4-FFF2-40B4-BE49-F238E27FC236}">
                <a16:creationId xmlns:a16="http://schemas.microsoft.com/office/drawing/2014/main" id="{0859813C-2A7C-7143-B5BA-895ECE6BE785}"/>
              </a:ext>
            </a:extLst>
          </p:cNvPr>
          <p:cNvSpPr txBox="1">
            <a:spLocks noChangeArrowheads="1"/>
          </p:cNvSpPr>
          <p:nvPr/>
        </p:nvSpPr>
        <p:spPr>
          <a:xfrm>
            <a:off x="539551" y="5597238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What</a:t>
            </a:r>
            <a:r>
              <a:rPr kumimoji="0" lang="en-US" altLang="en-US" sz="24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 is the size of shares each party gets?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4" name="Rectangle 63">
            <a:extLst>
              <a:ext uri="{FF2B5EF4-FFF2-40B4-BE49-F238E27FC236}">
                <a16:creationId xmlns:a16="http://schemas.microsoft.com/office/drawing/2014/main" id="{65A42E1C-A38E-704E-8795-C6EDD955BE04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6165304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How does this scale to t-out-of-n?</a:t>
            </a:r>
          </a:p>
        </p:txBody>
      </p:sp>
    </p:spTree>
    <p:extLst>
      <p:ext uri="{BB962C8B-B14F-4D97-AF65-F5344CB8AC3E}">
        <p14:creationId xmlns:p14="http://schemas.microsoft.com/office/powerpoint/2010/main" val="165703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32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34" name="Rectangle 63">
            <a:extLst>
              <a:ext uri="{FF2B5EF4-FFF2-40B4-BE49-F238E27FC236}">
                <a16:creationId xmlns:a16="http://schemas.microsoft.com/office/drawing/2014/main" id="{E0257FBE-50E8-444D-9DB5-C76CA0A3B0D6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</p:spTree>
    <p:extLst>
      <p:ext uri="{BB962C8B-B14F-4D97-AF65-F5344CB8AC3E}">
        <p14:creationId xmlns:p14="http://schemas.microsoft.com/office/powerpoint/2010/main" val="144709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457201" y="4653136"/>
            <a:ext cx="4525145" cy="2410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2-out-of-n Secret Sharing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927252" y="1761668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411760" y="1700808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85277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74" y="3160844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47565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3499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767884" y="2656441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3491880" y="2151068"/>
            <a:ext cx="5904656" cy="4706932"/>
            <a:chOff x="3491880" y="2151068"/>
            <a:chExt cx="5904656" cy="4706932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652730" y="2151068"/>
              <a:ext cx="0" cy="47069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491880" y="4221088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secret </a:t>
                  </a:r>
                  <a14:m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𝑏</m:t>
                      </m:r>
                    </m:oMath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880" y="4221088"/>
                  <a:ext cx="1166826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6522" t="-937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/>
            <p:cNvCxnSpPr/>
            <p:nvPr/>
          </p:nvCxnSpPr>
          <p:spPr>
            <a:xfrm>
              <a:off x="4211960" y="5589240"/>
              <a:ext cx="51845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572000" y="4438519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52730" y="3028890"/>
            <a:ext cx="2338744" cy="1262799"/>
            <a:chOff x="4652730" y="3028890"/>
            <a:chExt cx="2338744" cy="1262799"/>
          </a:xfrm>
        </p:grpSpPr>
        <p:sp>
          <p:nvSpPr>
            <p:cNvPr id="35" name="Oval 34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868144" y="3831336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516216" y="3501008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(1,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4000" r="-160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(2,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(3,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79512" y="4725144"/>
                <a:ext cx="37664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Each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is truly 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random (independent of secret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b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) </a:t>
                </a: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725144"/>
                <a:ext cx="3766482" cy="1200329"/>
              </a:xfrm>
              <a:prstGeom prst="rect">
                <a:avLst/>
              </a:prstGeom>
              <a:blipFill>
                <a:blip r:embed="rId13"/>
                <a:stretch>
                  <a:fillRect l="-2349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/>
          <p:cNvSpPr txBox="1"/>
          <p:nvPr/>
        </p:nvSpPr>
        <p:spPr>
          <a:xfrm>
            <a:off x="179512" y="5910371"/>
            <a:ext cx="3766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Any two shares uniquely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determine b.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159465" y="2247062"/>
            <a:ext cx="5813045" cy="2478082"/>
            <a:chOff x="4159465" y="2247062"/>
            <a:chExt cx="5813045" cy="2478082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4159465" y="2627128"/>
              <a:ext cx="4444983" cy="2098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 rot="20085356">
              <a:off x="6796808" y="2721861"/>
              <a:ext cx="3175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random line through (0,b)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614" b="59366"/>
            <a:stretch/>
          </p:blipFill>
          <p:spPr>
            <a:xfrm>
              <a:off x="8019430" y="2247062"/>
              <a:ext cx="392919" cy="406621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480" y="1678496"/>
            <a:ext cx="886408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2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2-out-of-n Secret Sharing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/>
              <p:nvPr/>
            </p:nvSpPr>
            <p:spPr>
              <a:xfrm>
                <a:off x="359531" y="1700808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The dealer picks a uniformly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random line </a:t>
                </a:r>
                <a:r>
                  <a:rPr kumimoji="0" 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(mod p)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whose constant term is the secret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1" y="1700808"/>
                <a:ext cx="8568953" cy="830997"/>
              </a:xfrm>
              <a:prstGeom prst="rect">
                <a:avLst/>
              </a:prstGeom>
              <a:blipFill>
                <a:blip r:embed="rId3"/>
                <a:stretch>
                  <a:fillRect l="-1036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183338" y="2751311"/>
                <a:ext cx="74211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𝑎𝑥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is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338" y="2751311"/>
                <a:ext cx="7421110" cy="461665"/>
              </a:xfrm>
              <a:prstGeom prst="rect">
                <a:avLst/>
              </a:prstGeom>
              <a:blipFill>
                <a:blip r:embed="rId4"/>
                <a:stretch>
                  <a:fillRect l="-684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3390091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2.   Compute the shares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br>
                  <a:rPr lang="en-US" sz="2400" dirty="0">
                    <a:solidFill>
                      <a:srgbClr val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390091"/>
                <a:ext cx="8568953" cy="830997"/>
              </a:xfrm>
              <a:prstGeom prst="rect">
                <a:avLst/>
              </a:prstGeom>
              <a:blipFill>
                <a:blip r:embed="rId5"/>
                <a:stretch>
                  <a:fillRect l="-1183" t="-4478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A4A1F9-FF67-F944-966F-5E486BD34DC8}"/>
              </a:ext>
            </a:extLst>
          </p:cNvPr>
          <p:cNvSpPr txBox="1"/>
          <p:nvPr/>
        </p:nvSpPr>
        <p:spPr>
          <a:xfrm>
            <a:off x="395537" y="4581128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Correctness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can recover secret from any two shares.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8072C2-C220-3148-86CF-A816594CC0F5}"/>
                  </a:ext>
                </a:extLst>
              </p:cNvPr>
              <p:cNvSpPr txBox="1"/>
              <p:nvPr/>
            </p:nvSpPr>
            <p:spPr>
              <a:xfrm>
                <a:off x="412466" y="5109809"/>
                <a:ext cx="8319068" cy="1095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Proof: Parties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𝑖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𝑗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, given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𝑎𝑖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can solve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(=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8072C2-C220-3148-86CF-A816594CC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66" y="5109809"/>
                <a:ext cx="8319068" cy="1095300"/>
              </a:xfrm>
              <a:prstGeom prst="rect">
                <a:avLst/>
              </a:prstGeom>
              <a:blipFill>
                <a:blip r:embed="rId6"/>
                <a:stretch>
                  <a:fillRect l="-1220" t="-4598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18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2-out-of-n Secret Sharing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/>
              <p:nvPr/>
            </p:nvSpPr>
            <p:spPr>
              <a:xfrm>
                <a:off x="359531" y="1700808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The dealer picks a uniformly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random line </a:t>
                </a:r>
                <a:r>
                  <a:rPr kumimoji="0" 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(mod p)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whose constant term is the secret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1" y="1700808"/>
                <a:ext cx="8568953" cy="830997"/>
              </a:xfrm>
              <a:prstGeom prst="rect">
                <a:avLst/>
              </a:prstGeom>
              <a:blipFill>
                <a:blip r:embed="rId3"/>
                <a:stretch>
                  <a:fillRect l="-1036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183338" y="2751311"/>
                <a:ext cx="74211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𝑎𝑥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is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338" y="2751311"/>
                <a:ext cx="7421110" cy="461665"/>
              </a:xfrm>
              <a:prstGeom prst="rect">
                <a:avLst/>
              </a:prstGeom>
              <a:blipFill>
                <a:blip r:embed="rId4"/>
                <a:stretch>
                  <a:fillRect l="-684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3390091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2.   Compute the shares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br>
                  <a:rPr lang="en-US" sz="2400" dirty="0">
                    <a:solidFill>
                      <a:srgbClr val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390091"/>
                <a:ext cx="8568953" cy="830997"/>
              </a:xfrm>
              <a:prstGeom prst="rect">
                <a:avLst/>
              </a:prstGeom>
              <a:blipFill>
                <a:blip r:embed="rId5"/>
                <a:stretch>
                  <a:fillRect l="-1183" t="-4478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A4A1F9-FF67-F944-966F-5E486BD34DC8}"/>
              </a:ext>
            </a:extLst>
          </p:cNvPr>
          <p:cNvSpPr txBox="1"/>
          <p:nvPr/>
        </p:nvSpPr>
        <p:spPr>
          <a:xfrm>
            <a:off x="395536" y="4581128"/>
            <a:ext cx="8748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Security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any single party has no information about the secret.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8072C2-C220-3148-86CF-A816594CC0F5}"/>
                  </a:ext>
                </a:extLst>
              </p:cNvPr>
              <p:cNvSpPr txBox="1"/>
              <p:nvPr/>
            </p:nvSpPr>
            <p:spPr>
              <a:xfrm>
                <a:off x="412466" y="5109809"/>
                <a:ext cx="83190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Proof: Party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𝑖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’s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is uniformly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random, independent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𝑎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is random and so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8072C2-C220-3148-86CF-A816594CC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66" y="5109809"/>
                <a:ext cx="8319068" cy="830997"/>
              </a:xfrm>
              <a:prstGeom prst="rect">
                <a:avLst/>
              </a:prstGeom>
              <a:blipFill>
                <a:blip r:embed="rId6"/>
                <a:stretch>
                  <a:fillRect l="-1220" t="-5970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864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/>
              <p:nvPr/>
            </p:nvSpPr>
            <p:spPr>
              <a:xfrm>
                <a:off x="359531" y="1412776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The dealer picks a uniformly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random degree-(t-1) polynomial </a:t>
                </a:r>
                <a:r>
                  <a:rPr kumimoji="0" 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(mod p)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whose constant term is the secret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1" y="1412776"/>
                <a:ext cx="8568953" cy="830997"/>
              </a:xfrm>
              <a:prstGeom prst="rect">
                <a:avLst/>
              </a:prstGeom>
              <a:blipFill>
                <a:blip r:embed="rId3"/>
                <a:stretch>
                  <a:fillRect l="-1036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475656" y="2362984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are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362984"/>
                <a:ext cx="6408712" cy="830997"/>
              </a:xfrm>
              <a:prstGeom prst="rect">
                <a:avLst/>
              </a:prstGeom>
              <a:blipFill>
                <a:blip r:embed="rId4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3390091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2.   Compute the shares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br>
                  <a:rPr lang="en-US" sz="2400" dirty="0">
                    <a:solidFill>
                      <a:srgbClr val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390091"/>
                <a:ext cx="8568953" cy="830997"/>
              </a:xfrm>
              <a:prstGeom prst="rect">
                <a:avLst/>
              </a:prstGeom>
              <a:blipFill>
                <a:blip r:embed="rId5"/>
                <a:stretch>
                  <a:fillRect l="-1183" t="-4478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A4A1F9-FF67-F944-966F-5E486BD34DC8}"/>
                  </a:ext>
                </a:extLst>
              </p:cNvPr>
              <p:cNvSpPr txBox="1"/>
              <p:nvPr/>
            </p:nvSpPr>
            <p:spPr>
              <a:xfrm>
                <a:off x="395537" y="4581128"/>
                <a:ext cx="77768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Correctness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: can recover secret from any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shares.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A4A1F9-FF67-F944-966F-5E486BD34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7" y="4581128"/>
                <a:ext cx="7776864" cy="461665"/>
              </a:xfrm>
              <a:prstGeom prst="rect">
                <a:avLst/>
              </a:prstGeom>
              <a:blipFill>
                <a:blip r:embed="rId6"/>
                <a:stretch>
                  <a:fillRect l="-1305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C49B9-3EC2-E34F-B0E3-047A093E0279}"/>
                  </a:ext>
                </a:extLst>
              </p:cNvPr>
              <p:cNvSpPr txBox="1"/>
              <p:nvPr/>
            </p:nvSpPr>
            <p:spPr>
              <a:xfrm>
                <a:off x="395536" y="5199583"/>
                <a:ext cx="77768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Security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: the distribution of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𝑎𝑛𝑦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−1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shares is independent of the secret.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C49B9-3EC2-E34F-B0E3-047A093E0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199583"/>
                <a:ext cx="7776864" cy="830997"/>
              </a:xfrm>
              <a:prstGeom prst="rect">
                <a:avLst/>
              </a:prstGeom>
              <a:blipFill>
                <a:blip r:embed="rId7"/>
                <a:stretch>
                  <a:fillRect l="-1305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1B86883-FFA7-7A4D-B031-B417341FA061}"/>
              </a:ext>
            </a:extLst>
          </p:cNvPr>
          <p:cNvSpPr txBox="1"/>
          <p:nvPr/>
        </p:nvSpPr>
        <p:spPr>
          <a:xfrm>
            <a:off x="395536" y="6165304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noProof="0" dirty="0">
                <a:solidFill>
                  <a:srgbClr val="000000"/>
                </a:solidFill>
                <a:latin typeface="Arial"/>
                <a:cs typeface="Arial"/>
              </a:rPr>
              <a:t>Note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need p to be 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larger than the number of parties n.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420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0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/>
              <p:nvPr/>
            </p:nvSpPr>
            <p:spPr>
              <a:xfrm>
                <a:off x="1475656" y="4325312"/>
                <a:ext cx="5973750" cy="1767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4325312"/>
                <a:ext cx="5973750" cy="1767984"/>
              </a:xfrm>
              <a:prstGeom prst="rect">
                <a:avLst/>
              </a:prstGeom>
              <a:blipFill>
                <a:blip r:embed="rId3"/>
                <a:stretch>
                  <a:fillRect r="-849" b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22F07A-2BBF-3C44-9F73-3E6F6CF2DC0F}"/>
              </a:ext>
            </a:extLst>
          </p:cNvPr>
          <p:cNvSpPr/>
          <p:nvPr/>
        </p:nvSpPr>
        <p:spPr>
          <a:xfrm>
            <a:off x="2339752" y="4325312"/>
            <a:ext cx="3096344" cy="1767984"/>
          </a:xfrm>
          <a:prstGeom prst="roundRect">
            <a:avLst/>
          </a:prstGeom>
          <a:solidFill>
            <a:schemeClr val="accent1">
              <a:alpha val="3575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are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blipFill>
                <a:blip r:embed="rId4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A4A1F9-FF67-F944-966F-5E486BD34DC8}"/>
              </a:ext>
            </a:extLst>
          </p:cNvPr>
          <p:cNvSpPr txBox="1"/>
          <p:nvPr/>
        </p:nvSpPr>
        <p:spPr>
          <a:xfrm>
            <a:off x="611560" y="3068960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Correctness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via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Vandermonde</a:t>
            </a:r>
            <a:r>
              <a:rPr kumimoji="0" lang="en-US" sz="24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matrices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/>
              <p:nvPr/>
            </p:nvSpPr>
            <p:spPr>
              <a:xfrm>
                <a:off x="611560" y="3687415"/>
                <a:ext cx="7848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Let’s look at shares of parties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</m:t>
                    </m:r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.</m:t>
                    </m:r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687415"/>
                <a:ext cx="7848872" cy="461665"/>
              </a:xfrm>
              <a:prstGeom prst="rect">
                <a:avLst/>
              </a:prstGeom>
              <a:blipFill>
                <a:blip r:embed="rId6"/>
                <a:stretch>
                  <a:fillRect l="-1292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/>
              <p:nvPr/>
            </p:nvSpPr>
            <p:spPr>
              <a:xfrm>
                <a:off x="2368844" y="6269528"/>
                <a:ext cx="67751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</m:oMath>
                </a14:m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-by-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</m:oMath>
                </a14:m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i="1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Vandermonde</a:t>
                </a:r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matrix</a:t>
                </a:r>
                <a:r>
                  <a:rPr kumimoji="0" lang="en-US" sz="2400" i="1" u="none" strike="noStrike" kern="1200" cap="none" spc="0" normalizeH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which is</a:t>
                </a:r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invertible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844" y="6269528"/>
                <a:ext cx="6775156" cy="461665"/>
              </a:xfrm>
              <a:prstGeom prst="rect">
                <a:avLst/>
              </a:prstGeom>
              <a:blipFill>
                <a:blip r:embed="rId7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69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Secure Two-Party Comp: New Def</a:t>
            </a:r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DC5AD880-EDC9-364C-9DA4-1376EBE5D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592" y="3467472"/>
            <a:ext cx="157998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 dirty="0"/>
              <a:t>Bob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58">
                <a:extLst>
                  <a:ext uri="{FF2B5EF4-FFF2-40B4-BE49-F238E27FC236}">
                    <a16:creationId xmlns:a16="http://schemas.microsoft.com/office/drawing/2014/main" id="{BD80B82D-78F5-054C-AB34-661B2B4D8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5568" y="1692553"/>
                <a:ext cx="2116832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:r>
                  <a:rPr lang="en-US" altLang="en-US" sz="2400" b="1" dirty="0"/>
                  <a:t>Input: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altLang="en-US" sz="2400" b="1" dirty="0">
                  <a:solidFill>
                    <a:srgbClr val="0000CC"/>
                  </a:solidFill>
                </a:endParaRPr>
              </a:p>
            </p:txBody>
          </p:sp>
        </mc:Choice>
        <mc:Fallback>
          <p:sp>
            <p:nvSpPr>
              <p:cNvPr id="12" name="Rectangle 58">
                <a:extLst>
                  <a:ext uri="{FF2B5EF4-FFF2-40B4-BE49-F238E27FC236}">
                    <a16:creationId xmlns:a16="http://schemas.microsoft.com/office/drawing/2014/main" id="{BD80B82D-78F5-054C-AB34-661B2B4D8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55568" y="1692553"/>
                <a:ext cx="2116832" cy="609600"/>
              </a:xfrm>
              <a:prstGeom prst="rect">
                <a:avLst/>
              </a:prstGeom>
              <a:blipFill>
                <a:blip r:embed="rId3"/>
                <a:stretch>
                  <a:fillRect l="-4167" b="-8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7346CB-D5AD-F441-AC75-CDAA71093E2F}"/>
              </a:ext>
            </a:extLst>
          </p:cNvPr>
          <p:cNvCxnSpPr>
            <a:cxnSpLocks/>
          </p:cNvCxnSpPr>
          <p:nvPr/>
        </p:nvCxnSpPr>
        <p:spPr>
          <a:xfrm>
            <a:off x="3344085" y="3110469"/>
            <a:ext cx="2039611" cy="0"/>
          </a:xfrm>
          <a:prstGeom prst="straightConnector1">
            <a:avLst/>
          </a:prstGeom>
          <a:noFill/>
          <a:ln w="127000" cap="flat" cmpd="sng" algn="ctr">
            <a:solidFill>
              <a:sysClr val="windowText" lastClr="000000"/>
            </a:solidFill>
            <a:prstDash val="solid"/>
            <a:headEnd type="triangle"/>
            <a:tailEnd type="triangle" w="med" len="med"/>
          </a:ln>
          <a:effectLst/>
        </p:spPr>
      </p:cxnSp>
      <p:pic>
        <p:nvPicPr>
          <p:cNvPr id="62" name="Picture 61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E8967947-338A-4345-9EDD-A85028F1B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558" y="2601281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613685FA-BDB8-4442-8D52-CBC1B408C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72" y="2512876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41">
            <a:extLst>
              <a:ext uri="{FF2B5EF4-FFF2-40B4-BE49-F238E27FC236}">
                <a16:creationId xmlns:a16="http://schemas.microsoft.com/office/drawing/2014/main" id="{3F816C91-5EED-7542-BA85-CFBE05ADA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2740" y="3439283"/>
            <a:ext cx="157998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 dirty="0"/>
              <a:t>Alice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58">
                <a:extLst>
                  <a:ext uri="{FF2B5EF4-FFF2-40B4-BE49-F238E27FC236}">
                    <a16:creationId xmlns:a16="http://schemas.microsoft.com/office/drawing/2014/main" id="{13746088-2E23-554A-AE13-FF753AC95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4840" y="1700209"/>
                <a:ext cx="2116832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:r>
                  <a:rPr lang="en-US" altLang="en-US" sz="2400" b="1" dirty="0"/>
                  <a:t>Input: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en-US" sz="2400" b="1" dirty="0">
                  <a:solidFill>
                    <a:srgbClr val="0000CC"/>
                  </a:solidFill>
                </a:endParaRPr>
              </a:p>
            </p:txBody>
          </p:sp>
        </mc:Choice>
        <mc:Fallback>
          <p:sp>
            <p:nvSpPr>
              <p:cNvPr id="18" name="Rectangle 58">
                <a:extLst>
                  <a:ext uri="{FF2B5EF4-FFF2-40B4-BE49-F238E27FC236}">
                    <a16:creationId xmlns:a16="http://schemas.microsoft.com/office/drawing/2014/main" id="{13746088-2E23-554A-AE13-FF753AC95F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34840" y="1700209"/>
                <a:ext cx="2116832" cy="609600"/>
              </a:xfrm>
              <a:prstGeom prst="rect">
                <a:avLst/>
              </a:prstGeom>
              <a:blipFill>
                <a:blip r:embed="rId6"/>
                <a:stretch>
                  <a:fillRect l="-4762" b="-1020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1">
                <a:extLst>
                  <a:ext uri="{FF2B5EF4-FFF2-40B4-BE49-F238E27FC236}">
                    <a16:creationId xmlns:a16="http://schemas.microsoft.com/office/drawing/2014/main" id="{5AF67E5A-9836-3E4E-81E1-2766A676D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283" y="4189311"/>
                <a:ext cx="7848872" cy="10077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2400" dirty="0"/>
                  <a:t>There exists a PPT simulator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𝑆𝐼𝑀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2400" dirty="0"/>
                  <a:t> such that for any </a:t>
                </a:r>
                <a14:m>
                  <m:oMath xmlns:m="http://schemas.openxmlformats.org/officeDocument/2006/math"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en-US" sz="2400" dirty="0"/>
                  <a:t>: </a:t>
                </a:r>
              </a:p>
            </p:txBody>
          </p:sp>
        </mc:Choice>
        <mc:Fallback xmlns="">
          <p:sp>
            <p:nvSpPr>
              <p:cNvPr id="16" name="Rectangle 41">
                <a:extLst>
                  <a:ext uri="{FF2B5EF4-FFF2-40B4-BE49-F238E27FC236}">
                    <a16:creationId xmlns:a16="http://schemas.microsoft.com/office/drawing/2014/main" id="{5AF67E5A-9836-3E4E-81E1-2766A676DE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5283" y="4189311"/>
                <a:ext cx="7848872" cy="1007734"/>
              </a:xfrm>
              <a:prstGeom prst="rect">
                <a:avLst/>
              </a:prstGeom>
              <a:blipFill>
                <a:blip r:embed="rId7"/>
                <a:stretch>
                  <a:fillRect l="-1294" b="-370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41">
                <a:extLst>
                  <a:ext uri="{FF2B5EF4-FFF2-40B4-BE49-F238E27FC236}">
                    <a16:creationId xmlns:a16="http://schemas.microsoft.com/office/drawing/2014/main" id="{1F69A97D-8719-6043-A0D7-3964201C16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584" y="4962333"/>
                <a:ext cx="8316416" cy="10077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𝑆𝐼𝑀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alt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>
                    <a:solidFill>
                      <a:schemeClr val="tx1"/>
                    </a:solidFill>
                  </a:rPr>
                  <a:t>)</a:t>
                </a:r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altLang="en-US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𝑉𝑖𝑒𝑤</m:t>
                        </m:r>
                      </m:e>
                      <m:sub>
                        <m:r>
                          <a:rPr lang="en-US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sub>
                    </m:sSub>
                    <m:r>
                      <a:rPr lang="en-US" alt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lang="en-US" alt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lang="en-US" alt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lang="en-US" alt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lang="en-US" alt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),</m:t>
                    </m:r>
                    <m:r>
                      <a:rPr lang="en-US" altLang="en-US" sz="28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7" name="Rectangle 41">
                <a:extLst>
                  <a:ext uri="{FF2B5EF4-FFF2-40B4-BE49-F238E27FC236}">
                    <a16:creationId xmlns:a16="http://schemas.microsoft.com/office/drawing/2014/main" id="{1F69A97D-8719-6043-A0D7-3964201C16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584" y="4962333"/>
                <a:ext cx="8316416" cy="1007734"/>
              </a:xfrm>
              <a:prstGeom prst="rect">
                <a:avLst/>
              </a:prstGeom>
              <a:blipFill>
                <a:blip r:embed="rId8"/>
                <a:stretch>
                  <a:fillRect l="-2290" r="-305" b="-375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41">
            <a:extLst>
              <a:ext uri="{FF2B5EF4-FFF2-40B4-BE49-F238E27FC236}">
                <a16:creationId xmlns:a16="http://schemas.microsoft.com/office/drawing/2014/main" id="{96C25E40-9208-7EC9-17EE-8F35F9A97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418" y="5826812"/>
            <a:ext cx="8591126" cy="1007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2400" dirty="0">
                <a:solidFill>
                  <a:srgbClr val="0000FF"/>
                </a:solidFill>
              </a:rPr>
              <a:t>i.e. the joint distribution of the view and the output is correct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8A676E-9CEE-672D-0145-605D0490EC55}"/>
                  </a:ext>
                </a:extLst>
              </p:cNvPr>
              <p:cNvSpPr txBox="1"/>
              <p:nvPr/>
            </p:nvSpPr>
            <p:spPr>
              <a:xfrm>
                <a:off x="304161" y="875127"/>
                <a:ext cx="92170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en-US" sz="2800" dirty="0">
                    <a:solidFill>
                      <a:prstClr val="black"/>
                    </a:solidFill>
                  </a:rPr>
                  <a:t>(possibly randomized) </a:t>
                </a:r>
                <a14:m>
                  <m:oMath xmlns:m="http://schemas.openxmlformats.org/officeDocument/2006/math">
                    <m:r>
                      <a:rPr lang="en-US" altLang="en-US" sz="2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en-US" sz="28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8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8A676E-9CEE-672D-0145-605D0490E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61" y="875127"/>
                <a:ext cx="9217024" cy="523220"/>
              </a:xfrm>
              <a:prstGeom prst="rect">
                <a:avLst/>
              </a:prstGeom>
              <a:blipFill>
                <a:blip r:embed="rId9"/>
                <a:stretch>
                  <a:fillRect l="-1515" t="-14634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066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are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blipFill>
                <a:blip r:embed="rId3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A4A1F9-FF67-F944-966F-5E486BD34DC8}"/>
              </a:ext>
            </a:extLst>
          </p:cNvPr>
          <p:cNvSpPr txBox="1"/>
          <p:nvPr/>
        </p:nvSpPr>
        <p:spPr>
          <a:xfrm>
            <a:off x="611560" y="3068960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Correctness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Alternatively,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Lagrange interpolation</a:t>
            </a:r>
            <a:r>
              <a:rPr kumimoji="0" lang="en-US" sz="24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gives an explicit formula that recovers b.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40D87D-FDE1-324E-9AB8-DA7902523746}"/>
                  </a:ext>
                </a:extLst>
              </p:cNvPr>
              <p:cNvSpPr txBox="1"/>
              <p:nvPr/>
            </p:nvSpPr>
            <p:spPr>
              <a:xfrm>
                <a:off x="522149" y="4139377"/>
                <a:ext cx="7848872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𝑏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𝑓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0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𝑖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=1</m:t>
                          </m:r>
                        </m:sub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𝑡</m:t>
                          </m:r>
                        </m:sup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𝑓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(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𝑖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)</m:t>
                          </m:r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40D87D-FDE1-324E-9AB8-DA7902523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49" y="4139377"/>
                <a:ext cx="7848872" cy="1169807"/>
              </a:xfrm>
              <a:prstGeom prst="rect">
                <a:avLst/>
              </a:prstGeom>
              <a:blipFill>
                <a:blip r:embed="rId5"/>
                <a:stretch>
                  <a:fillRect t="-96809" b="-146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19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/>
              <p:nvPr/>
            </p:nvSpPr>
            <p:spPr>
              <a:xfrm>
                <a:off x="611560" y="4325312"/>
                <a:ext cx="8149282" cy="1767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325312"/>
                <a:ext cx="8149282" cy="1767984"/>
              </a:xfrm>
              <a:prstGeom prst="rect">
                <a:avLst/>
              </a:prstGeom>
              <a:blipFill>
                <a:blip r:embed="rId3"/>
                <a:stretch>
                  <a:fillRect t="-709" r="-77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are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blipFill>
                <a:blip r:embed="rId4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A4A1F9-FF67-F944-966F-5E486BD34DC8}"/>
              </a:ext>
            </a:extLst>
          </p:cNvPr>
          <p:cNvSpPr txBox="1"/>
          <p:nvPr/>
        </p:nvSpPr>
        <p:spPr>
          <a:xfrm>
            <a:off x="611560" y="3068960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Security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/>
              <p:nvPr/>
            </p:nvSpPr>
            <p:spPr>
              <a:xfrm>
                <a:off x="611560" y="3687415"/>
                <a:ext cx="7848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Let’s look at shares of parties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</m:t>
                    </m:r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.</m:t>
                    </m:r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687415"/>
                <a:ext cx="7848872" cy="461665"/>
              </a:xfrm>
              <a:prstGeom prst="rect">
                <a:avLst/>
              </a:prstGeom>
              <a:blipFill>
                <a:blip r:embed="rId6"/>
                <a:stretch>
                  <a:fillRect l="-1292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/>
              <p:nvPr/>
            </p:nvSpPr>
            <p:spPr>
              <a:xfrm>
                <a:off x="2368844" y="6269528"/>
                <a:ext cx="67751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−1)</m:t>
                    </m:r>
                  </m:oMath>
                </a14:m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-by-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</m:oMath>
                </a14:m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i="1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Vandermonde</a:t>
                </a:r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matrix</a:t>
                </a:r>
                <a:endPara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844" y="6269528"/>
                <a:ext cx="6775156" cy="461665"/>
              </a:xfrm>
              <a:prstGeom prst="rect">
                <a:avLst/>
              </a:prstGeom>
              <a:blipFill>
                <a:blip r:embed="rId7"/>
                <a:stretch>
                  <a:fillRect l="-749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3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/>
              <p:nvPr/>
            </p:nvSpPr>
            <p:spPr>
              <a:xfrm>
                <a:off x="611560" y="4325312"/>
                <a:ext cx="8149282" cy="1767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325312"/>
                <a:ext cx="8149282" cy="1767984"/>
              </a:xfrm>
              <a:prstGeom prst="rect">
                <a:avLst/>
              </a:prstGeom>
              <a:blipFill>
                <a:blip r:embed="rId3"/>
                <a:stretch>
                  <a:fillRect t="-709" r="-77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are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blipFill>
                <a:blip r:embed="rId4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/>
              <p:nvPr/>
            </p:nvSpPr>
            <p:spPr>
              <a:xfrm>
                <a:off x="539551" y="3102059"/>
                <a:ext cx="83529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400" b="1" dirty="0">
                    <a:solidFill>
                      <a:srgbClr val="000000"/>
                    </a:solidFill>
                  </a:rPr>
                  <a:t>Security: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For every </a:t>
                </a:r>
                <a:r>
                  <a:rPr kumimoji="0" lang="en-US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valu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e of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there is a unique polynomial with constant term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and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.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1" y="3102059"/>
                <a:ext cx="8352929" cy="830997"/>
              </a:xfrm>
              <a:prstGeom prst="rect">
                <a:avLst/>
              </a:prstGeom>
              <a:blipFill>
                <a:blip r:embed="rId6"/>
                <a:stretch>
                  <a:fillRect l="-1062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/>
              <p:nvPr/>
            </p:nvSpPr>
            <p:spPr>
              <a:xfrm>
                <a:off x="2368844" y="6269528"/>
                <a:ext cx="67751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−1)</m:t>
                    </m:r>
                  </m:oMath>
                </a14:m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-by-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</m:oMath>
                </a14:m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i="1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Vandermonde</a:t>
                </a:r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matrix</a:t>
                </a:r>
                <a:endPara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844" y="6269528"/>
                <a:ext cx="6775156" cy="461665"/>
              </a:xfrm>
              <a:prstGeom prst="rect">
                <a:avLst/>
              </a:prstGeom>
              <a:blipFill>
                <a:blip r:embed="rId7"/>
                <a:stretch>
                  <a:fillRect l="-749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82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are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blipFill>
                <a:blip r:embed="rId3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/>
              <p:nvPr/>
            </p:nvSpPr>
            <p:spPr>
              <a:xfrm>
                <a:off x="539551" y="3102059"/>
                <a:ext cx="83529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400" b="1" dirty="0">
                    <a:solidFill>
                      <a:srgbClr val="000000"/>
                    </a:solidFill>
                  </a:rPr>
                  <a:t>Security: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For every </a:t>
                </a:r>
                <a:r>
                  <a:rPr kumimoji="0" lang="en-US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valu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e of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there is a unique polynomial with constant term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and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.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1" y="3102059"/>
                <a:ext cx="8352929" cy="830997"/>
              </a:xfrm>
              <a:prstGeom prst="rect">
                <a:avLst/>
              </a:prstGeom>
              <a:blipFill>
                <a:blip r:embed="rId5"/>
                <a:stretch>
                  <a:fillRect l="-1062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BA8ED9-EF58-E345-92C2-A6543C243E93}"/>
                  </a:ext>
                </a:extLst>
              </p:cNvPr>
              <p:cNvSpPr txBox="1"/>
              <p:nvPr/>
            </p:nvSpPr>
            <p:spPr>
              <a:xfrm>
                <a:off x="539552" y="4182179"/>
                <a:ext cx="83529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Corollary: for every value of the secret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is equally likely given the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.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In other words, the secret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is perfectly hidden 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shares.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BA8ED9-EF58-E345-92C2-A6543C243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182179"/>
                <a:ext cx="8352929" cy="1200329"/>
              </a:xfrm>
              <a:prstGeom prst="rect">
                <a:avLst/>
              </a:prstGeom>
              <a:blipFill>
                <a:blip r:embed="rId6"/>
                <a:stretch>
                  <a:fillRect l="-1062" t="-4211" r="-182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23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 rot="16200000">
            <a:off x="6751081" y="2430003"/>
            <a:ext cx="1143870" cy="998139"/>
            <a:chOff x="7909560" y="1958696"/>
            <a:chExt cx="1143870" cy="9981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66" t="38538" r="33550" b="36747"/>
            <a:stretch/>
          </p:blipFill>
          <p:spPr>
            <a:xfrm>
              <a:off x="8100391" y="1958696"/>
              <a:ext cx="953039" cy="99813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7909560" y="2411806"/>
              <a:ext cx="312969" cy="156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 rot="16200000">
            <a:off x="5742808" y="2081077"/>
            <a:ext cx="1042760" cy="936103"/>
            <a:chOff x="6431739" y="2385644"/>
            <a:chExt cx="1042760" cy="936103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3" t="39915" r="60699" b="36906"/>
            <a:stretch/>
          </p:blipFill>
          <p:spPr>
            <a:xfrm>
              <a:off x="6588225" y="2385644"/>
              <a:ext cx="886274" cy="936103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6431739" y="2774005"/>
              <a:ext cx="312969" cy="156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44624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Multiparty Computation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927252" y="1761668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411760" y="1700808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85277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Callout 28"/>
          <p:cNvSpPr/>
          <p:nvPr/>
        </p:nvSpPr>
        <p:spPr>
          <a:xfrm>
            <a:off x="408716" y="1268761"/>
            <a:ext cx="622830" cy="504055"/>
          </a:xfrm>
          <a:prstGeom prst="wedgeEllipseCallout">
            <a:avLst>
              <a:gd name="adj1" fmla="val 48238"/>
              <a:gd name="adj2" fmla="val 52626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val Callout 29"/>
          <p:cNvSpPr/>
          <p:nvPr/>
        </p:nvSpPr>
        <p:spPr>
          <a:xfrm>
            <a:off x="3476499" y="1268761"/>
            <a:ext cx="622830" cy="504055"/>
          </a:xfrm>
          <a:prstGeom prst="wedgeEllipseCallout">
            <a:avLst>
              <a:gd name="adj1" fmla="val -47640"/>
              <a:gd name="adj2" fmla="val 6743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74" y="3160844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47565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3499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Callout 33"/>
          <p:cNvSpPr/>
          <p:nvPr/>
        </p:nvSpPr>
        <p:spPr>
          <a:xfrm>
            <a:off x="2719932" y="3460134"/>
            <a:ext cx="622830" cy="504055"/>
          </a:xfrm>
          <a:prstGeom prst="wedgeEllipseCallout">
            <a:avLst>
              <a:gd name="adj1" fmla="val -74606"/>
              <a:gd name="adj2" fmla="val -25121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</a:t>
            </a:r>
          </a:p>
        </p:txBody>
      </p:sp>
      <p:sp>
        <p:nvSpPr>
          <p:cNvPr id="2" name="Triangle 1"/>
          <p:cNvSpPr/>
          <p:nvPr/>
        </p:nvSpPr>
        <p:spPr>
          <a:xfrm>
            <a:off x="4355976" y="1412777"/>
            <a:ext cx="4561441" cy="2047358"/>
          </a:xfrm>
          <a:prstGeom prst="triangle">
            <a:avLst>
              <a:gd name="adj" fmla="val 512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9552" y="764704"/>
            <a:ext cx="914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[BenOr-Goldwasser-Wigderson’88, Chaum-Crepeau-Damgard’88, BenOr-Rabin’89]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01460" y="4365104"/>
            <a:ext cx="895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 Each party secret-shares their input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on a degree-t polynomial.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095271" y="2603813"/>
                <a:ext cx="501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271" y="2603813"/>
                <a:ext cx="501845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012160" y="2247255"/>
                <a:ext cx="501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2247255"/>
                <a:ext cx="501845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5940152" y="3450486"/>
            <a:ext cx="3766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Arithmetic circuit for F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3528" y="5376698"/>
            <a:ext cx="871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 Proceed gate by gate, maintaining the invariant that the parties holds a secret sharing of every wire value. 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6207695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 Exchange the output shares &amp; reconstruct the output.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9C2AE5-0449-0E4C-AFC2-DF5B6F1301E4}"/>
              </a:ext>
            </a:extLst>
          </p:cNvPr>
          <p:cNvSpPr txBox="1"/>
          <p:nvPr/>
        </p:nvSpPr>
        <p:spPr>
          <a:xfrm>
            <a:off x="1945342" y="4859350"/>
            <a:ext cx="5651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// so, security against t corruptions</a:t>
            </a:r>
          </a:p>
        </p:txBody>
      </p:sp>
    </p:spTree>
    <p:extLst>
      <p:ext uri="{BB962C8B-B14F-4D97-AF65-F5344CB8AC3E}">
        <p14:creationId xmlns:p14="http://schemas.microsoft.com/office/powerpoint/2010/main" val="98554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3" grpId="0"/>
      <p:bldP spid="44" grpId="0"/>
      <p:bldP spid="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457201" y="4892080"/>
            <a:ext cx="4525145" cy="2410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927252" y="1761668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411760" y="1700808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85277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Callout 28"/>
              <p:cNvSpPr/>
              <p:nvPr/>
            </p:nvSpPr>
            <p:spPr>
              <a:xfrm>
                <a:off x="224738" y="1727675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𝑏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9" name="Oval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38" y="1727675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74" y="3160844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47565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3499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767884" y="2656441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3837222" y="2178452"/>
            <a:ext cx="5559314" cy="4706932"/>
            <a:chOff x="3837222" y="2151068"/>
            <a:chExt cx="5559314" cy="4706932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652730" y="2151068"/>
              <a:ext cx="0" cy="47069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837222" y="4081626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222" y="4081626"/>
                  <a:ext cx="1166826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/>
            <p:cNvCxnSpPr/>
            <p:nvPr/>
          </p:nvCxnSpPr>
          <p:spPr>
            <a:xfrm>
              <a:off x="4211960" y="5589240"/>
              <a:ext cx="51845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572000" y="4438519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52730" y="3028890"/>
            <a:ext cx="2338744" cy="1262799"/>
            <a:chOff x="4652730" y="3028890"/>
            <a:chExt cx="2338744" cy="1262799"/>
          </a:xfrm>
        </p:grpSpPr>
        <p:sp>
          <p:nvSpPr>
            <p:cNvPr id="35" name="Oval 34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868144" y="3831336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516216" y="3501008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(1,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4000" r="-160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(2,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(3,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Straight Connector 21"/>
          <p:cNvCxnSpPr/>
          <p:nvPr/>
        </p:nvCxnSpPr>
        <p:spPr>
          <a:xfrm flipV="1">
            <a:off x="4159465" y="2627128"/>
            <a:ext cx="4444983" cy="2098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79512" y="5046275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Addition gate: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9512" y="5703639"/>
            <a:ext cx="3766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Locally add shares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Callout 45"/>
              <p:cNvSpPr/>
              <p:nvPr/>
            </p:nvSpPr>
            <p:spPr>
              <a:xfrm>
                <a:off x="3717953" y="1691025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</a:rPr>
                  <a:t>b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′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6" name="Oval Callout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953" y="1691025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blipFill>
                <a:blip r:embed="rId13"/>
                <a:stretch>
                  <a:fillRect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755576" y="3217585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1" name="Straight Connector 50"/>
          <p:cNvCxnSpPr/>
          <p:nvPr/>
        </p:nvCxnSpPr>
        <p:spPr>
          <a:xfrm flipV="1">
            <a:off x="4311865" y="4291689"/>
            <a:ext cx="4508607" cy="10815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3837222" y="2907305"/>
            <a:ext cx="1166826" cy="4706932"/>
            <a:chOff x="3837222" y="2151068"/>
            <a:chExt cx="1166826" cy="4706932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4652730" y="2151068"/>
              <a:ext cx="0" cy="47069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837222" y="4167292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222" y="4167292"/>
                  <a:ext cx="1166826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Oval 55"/>
            <p:cNvSpPr/>
            <p:nvPr/>
          </p:nvSpPr>
          <p:spPr>
            <a:xfrm>
              <a:off x="4572000" y="4438519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644008" y="4221088"/>
            <a:ext cx="2376264" cy="974767"/>
            <a:chOff x="4652730" y="3316922"/>
            <a:chExt cx="2376264" cy="974767"/>
          </a:xfrm>
        </p:grpSpPr>
        <p:sp>
          <p:nvSpPr>
            <p:cNvPr id="58" name="Oval 57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5868144" y="3997018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6516216" y="3822385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(1,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4000" r="-248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473616" y="3564884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(2,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616" y="3564884"/>
                  <a:ext cx="763290" cy="4001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3968" r="-2460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6265704" y="3316922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(3,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5704" y="3316922"/>
                  <a:ext cx="763290" cy="40011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3968" r="-2460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4" name="Straight Connector 63"/>
          <p:cNvCxnSpPr/>
          <p:nvPr/>
        </p:nvCxnSpPr>
        <p:spPr>
          <a:xfrm flipV="1">
            <a:off x="4139952" y="1124744"/>
            <a:ext cx="2880320" cy="238604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3707904" y="2668850"/>
            <a:ext cx="1166826" cy="469898"/>
            <a:chOff x="3686358" y="4111230"/>
            <a:chExt cx="1166826" cy="4698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3686358" y="4111230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+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6358" y="4111230"/>
                  <a:ext cx="1166826" cy="40011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Oval 67"/>
            <p:cNvSpPr/>
            <p:nvPr/>
          </p:nvSpPr>
          <p:spPr>
            <a:xfrm>
              <a:off x="4572000" y="4438519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83568" y="2929553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+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+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+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/>
          <p:cNvGrpSpPr/>
          <p:nvPr/>
        </p:nvGrpSpPr>
        <p:grpSpPr>
          <a:xfrm>
            <a:off x="5211350" y="1444752"/>
            <a:ext cx="1440160" cy="1158815"/>
            <a:chOff x="5220072" y="3132874"/>
            <a:chExt cx="1440160" cy="1158815"/>
          </a:xfrm>
        </p:grpSpPr>
        <p:sp>
          <p:nvSpPr>
            <p:cNvPr id="74" name="Oval 73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868144" y="3663226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516216" y="3132874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66" name="Rectangle 63">
            <a:extLst>
              <a:ext uri="{FF2B5EF4-FFF2-40B4-BE49-F238E27FC236}">
                <a16:creationId xmlns:a16="http://schemas.microsoft.com/office/drawing/2014/main" id="{C021BDC6-D44D-A445-84D8-B3AE3EA632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44624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Multiparty Computation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217A368-94A5-814D-BB28-83FEBCE1727B}"/>
              </a:ext>
            </a:extLst>
          </p:cNvPr>
          <p:cNvSpPr txBox="1"/>
          <p:nvPr/>
        </p:nvSpPr>
        <p:spPr>
          <a:xfrm>
            <a:off x="395536" y="735087"/>
            <a:ext cx="8366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 Insight: Can homomorphically compute on shares!</a:t>
            </a:r>
          </a:p>
        </p:txBody>
      </p:sp>
    </p:spTree>
    <p:extLst>
      <p:ext uri="{BB962C8B-B14F-4D97-AF65-F5344CB8AC3E}">
        <p14:creationId xmlns:p14="http://schemas.microsoft.com/office/powerpoint/2010/main" val="155594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457201" y="4892080"/>
            <a:ext cx="4525145" cy="2410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927252" y="1761668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411760" y="1700808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85277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Callout 28"/>
              <p:cNvSpPr/>
              <p:nvPr/>
            </p:nvSpPr>
            <p:spPr>
              <a:xfrm>
                <a:off x="224738" y="1727675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𝑏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9" name="Oval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38" y="1727675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74" y="3160844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47565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3499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767884" y="2656441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Straight Connector 17"/>
          <p:cNvCxnSpPr/>
          <p:nvPr/>
        </p:nvCxnSpPr>
        <p:spPr>
          <a:xfrm>
            <a:off x="4652730" y="2106444"/>
            <a:ext cx="0" cy="4706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4211960" y="5544616"/>
            <a:ext cx="51845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652730" y="3028890"/>
            <a:ext cx="2338744" cy="1262799"/>
            <a:chOff x="4652730" y="3028890"/>
            <a:chExt cx="2338744" cy="1262799"/>
          </a:xfrm>
        </p:grpSpPr>
        <p:sp>
          <p:nvSpPr>
            <p:cNvPr id="35" name="Oval 34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868144" y="3831336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516216" y="3501008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(1,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4000" r="-160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(2,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(3,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Straight Connector 21"/>
          <p:cNvCxnSpPr/>
          <p:nvPr/>
        </p:nvCxnSpPr>
        <p:spPr>
          <a:xfrm flipV="1">
            <a:off x="4159465" y="2627128"/>
            <a:ext cx="4444983" cy="2098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79512" y="5046275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Multiplication gate: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9512" y="5703639"/>
            <a:ext cx="3766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Locally multiply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shares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Callout 45"/>
              <p:cNvSpPr/>
              <p:nvPr/>
            </p:nvSpPr>
            <p:spPr>
              <a:xfrm>
                <a:off x="3717953" y="1691025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</a:rPr>
                  <a:t>b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′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6" name="Oval Callout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953" y="1691025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blipFill>
                <a:blip r:embed="rId12"/>
                <a:stretch>
                  <a:fillRect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755576" y="3217585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1" name="Straight Connector 50"/>
          <p:cNvCxnSpPr/>
          <p:nvPr/>
        </p:nvCxnSpPr>
        <p:spPr>
          <a:xfrm flipV="1">
            <a:off x="4311865" y="4291689"/>
            <a:ext cx="4508607" cy="10815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652730" y="2907305"/>
            <a:ext cx="0" cy="4706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837222" y="4077072"/>
            <a:ext cx="1166826" cy="1260293"/>
            <a:chOff x="3837222" y="4077072"/>
            <a:chExt cx="1166826" cy="12602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837222" y="4077072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222" y="4077072"/>
                  <a:ext cx="1166826" cy="4001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/>
            <p:cNvSpPr/>
            <p:nvPr/>
          </p:nvSpPr>
          <p:spPr>
            <a:xfrm>
              <a:off x="4572000" y="4393895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837222" y="4923529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222" y="4923529"/>
                  <a:ext cx="1166826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Oval 55"/>
            <p:cNvSpPr/>
            <p:nvPr/>
          </p:nvSpPr>
          <p:spPr>
            <a:xfrm>
              <a:off x="4572000" y="5194756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644008" y="4221088"/>
            <a:ext cx="2376264" cy="974767"/>
            <a:chOff x="4652730" y="3316922"/>
            <a:chExt cx="2376264" cy="974767"/>
          </a:xfrm>
        </p:grpSpPr>
        <p:sp>
          <p:nvSpPr>
            <p:cNvPr id="58" name="Oval 57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5868144" y="3997018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6516216" y="3822385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(1,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4000" r="-248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473616" y="3564884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(2,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616" y="3564884"/>
                  <a:ext cx="763290" cy="4001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3968" r="-2460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6265704" y="3316922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(3,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5704" y="3316922"/>
                  <a:ext cx="763290" cy="40011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3968" r="-2460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/>
          <p:cNvGrpSpPr/>
          <p:nvPr/>
        </p:nvGrpSpPr>
        <p:grpSpPr>
          <a:xfrm>
            <a:off x="3707904" y="2996139"/>
            <a:ext cx="1166826" cy="432861"/>
            <a:chOff x="3686358" y="4438519"/>
            <a:chExt cx="1166826" cy="4328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3686358" y="4471270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6358" y="4471270"/>
                  <a:ext cx="1166826" cy="40011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Oval 67"/>
            <p:cNvSpPr/>
            <p:nvPr/>
          </p:nvSpPr>
          <p:spPr>
            <a:xfrm>
              <a:off x="4572000" y="4438519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83568" y="2929553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/>
          <p:cNvGrpSpPr/>
          <p:nvPr/>
        </p:nvGrpSpPr>
        <p:grpSpPr>
          <a:xfrm>
            <a:off x="5211350" y="1196752"/>
            <a:ext cx="1440160" cy="2088232"/>
            <a:chOff x="5220072" y="2884874"/>
            <a:chExt cx="1440160" cy="2088232"/>
          </a:xfrm>
        </p:grpSpPr>
        <p:sp>
          <p:nvSpPr>
            <p:cNvPr id="74" name="Oval 73"/>
            <p:cNvSpPr/>
            <p:nvPr/>
          </p:nvSpPr>
          <p:spPr>
            <a:xfrm>
              <a:off x="5220072" y="4830497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868144" y="4038409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516216" y="2884874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2" name="Freeform 1"/>
          <p:cNvSpPr/>
          <p:nvPr/>
        </p:nvSpPr>
        <p:spPr>
          <a:xfrm>
            <a:off x="4254759" y="877078"/>
            <a:ext cx="2463282" cy="2415994"/>
          </a:xfrm>
          <a:custGeom>
            <a:avLst/>
            <a:gdLst>
              <a:gd name="connsiteX0" fmla="*/ 0 w 2463282"/>
              <a:gd name="connsiteY0" fmla="*/ 1735493 h 2415994"/>
              <a:gd name="connsiteX1" fmla="*/ 391886 w 2463282"/>
              <a:gd name="connsiteY1" fmla="*/ 2183363 h 2415994"/>
              <a:gd name="connsiteX2" fmla="*/ 1063690 w 2463282"/>
              <a:gd name="connsiteY2" fmla="*/ 2388636 h 2415994"/>
              <a:gd name="connsiteX3" fmla="*/ 1698172 w 2463282"/>
              <a:gd name="connsiteY3" fmla="*/ 1586204 h 2415994"/>
              <a:gd name="connsiteX4" fmla="*/ 2313992 w 2463282"/>
              <a:gd name="connsiteY4" fmla="*/ 410546 h 2415994"/>
              <a:gd name="connsiteX5" fmla="*/ 2463282 w 2463282"/>
              <a:gd name="connsiteY5" fmla="*/ 0 h 241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282" h="2415994">
                <a:moveTo>
                  <a:pt x="0" y="1735493"/>
                </a:moveTo>
                <a:cubicBezTo>
                  <a:pt x="107302" y="1904999"/>
                  <a:pt x="214604" y="2074506"/>
                  <a:pt x="391886" y="2183363"/>
                </a:cubicBezTo>
                <a:cubicBezTo>
                  <a:pt x="569168" y="2292220"/>
                  <a:pt x="845976" y="2488162"/>
                  <a:pt x="1063690" y="2388636"/>
                </a:cubicBezTo>
                <a:cubicBezTo>
                  <a:pt x="1281404" y="2289110"/>
                  <a:pt x="1489788" y="1915886"/>
                  <a:pt x="1698172" y="1586204"/>
                </a:cubicBezTo>
                <a:cubicBezTo>
                  <a:pt x="1906556" y="1256522"/>
                  <a:pt x="2186474" y="674913"/>
                  <a:pt x="2313992" y="410546"/>
                </a:cubicBezTo>
                <a:cubicBezTo>
                  <a:pt x="2441510" y="146179"/>
                  <a:pt x="2463282" y="0"/>
                  <a:pt x="2463282" y="0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 rot="18065019">
                <a:off x="4912886" y="1762093"/>
                <a:ext cx="31757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degree-2 poly through (0,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𝑠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𝑠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′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65019">
                <a:off x="4912886" y="1762093"/>
                <a:ext cx="3175702" cy="307777"/>
              </a:xfrm>
              <a:prstGeom prst="rect">
                <a:avLst/>
              </a:prstGeom>
              <a:blipFill rotWithShape="0">
                <a:blip r:embed="rId25"/>
                <a:stretch>
                  <a:fillRect l="-958" b="-1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9AA6D286-CE55-974F-A863-8415C86259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44624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Multiparty Computation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DE797C2-F60D-2C40-BEEC-CB48144651DE}"/>
              </a:ext>
            </a:extLst>
          </p:cNvPr>
          <p:cNvSpPr txBox="1"/>
          <p:nvPr/>
        </p:nvSpPr>
        <p:spPr>
          <a:xfrm>
            <a:off x="395536" y="735087"/>
            <a:ext cx="8366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 Insight: Can homomorphically compute on shares!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F6FB98-257D-E447-9AB9-B8A1CD46222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83047" y="1412776"/>
            <a:ext cx="988448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4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AA6D286-CE55-974F-A863-8415C86259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294928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Multiplication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FBAEB79-87A8-F24D-852A-266B1E7D8FDE}"/>
              </a:ext>
            </a:extLst>
          </p:cNvPr>
          <p:cNvSpPr txBox="1"/>
          <p:nvPr/>
        </p:nvSpPr>
        <p:spPr>
          <a:xfrm>
            <a:off x="539552" y="1275023"/>
            <a:ext cx="7537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defRPr/>
            </a:pPr>
            <a:r>
              <a:rPr lang="en-US" sz="2400" dirty="0">
                <a:solidFill>
                  <a:srgbClr val="000000"/>
                </a:solidFill>
              </a:rPr>
              <a:t>In general, after a single multiplication, the shares will live on a degree-2t polynomial.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85DF9-BF8B-4144-8D09-9D650C9CEF50}"/>
                  </a:ext>
                </a:extLst>
              </p:cNvPr>
              <p:cNvSpPr txBox="1"/>
              <p:nvPr/>
            </p:nvSpPr>
            <p:spPr>
              <a:xfrm>
                <a:off x="539552" y="3154903"/>
                <a:ext cx="87849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We know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&gt;2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, so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the n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shares together have enough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information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to recover the product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of the secrets! 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85DF9-BF8B-4144-8D09-9D650C9CE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154903"/>
                <a:ext cx="8784976" cy="830997"/>
              </a:xfrm>
              <a:prstGeom prst="rect">
                <a:avLst/>
              </a:prstGeom>
              <a:blipFill>
                <a:blip r:embed="rId3"/>
                <a:stretch>
                  <a:fillRect l="-1010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238E34F-D42A-E441-B443-8BD4B3C4121B}"/>
              </a:ext>
            </a:extLst>
          </p:cNvPr>
          <p:cNvSpPr txBox="1"/>
          <p:nvPr/>
        </p:nvSpPr>
        <p:spPr>
          <a:xfrm>
            <a:off x="539552" y="4379039"/>
            <a:ext cx="7537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defRPr/>
            </a:pPr>
            <a:r>
              <a:rPr lang="en-US" sz="2400" dirty="0">
                <a:solidFill>
                  <a:srgbClr val="000000"/>
                </a:solidFill>
              </a:rPr>
              <a:t>What’s more, we also know that this recovery process is a linear function of the shares.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EB81889-AAC9-214F-AF2A-B98310B64EFE}"/>
                  </a:ext>
                </a:extLst>
              </p:cNvPr>
              <p:cNvSpPr/>
              <p:nvPr/>
            </p:nvSpPr>
            <p:spPr>
              <a:xfrm>
                <a:off x="2627784" y="5310787"/>
                <a:ext cx="30742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>
                    <a:solidFill>
                      <a:srgbClr val="000000"/>
                    </a:solidFill>
                  </a:rPr>
                  <a:t>b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b</m:t>
                    </m:r>
                    <m:r>
                      <a:rPr lang="en-US" sz="3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′=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solidFill>
                          <a:srgbClr val="000000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EB81889-AAC9-214F-AF2A-B98310B64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5310787"/>
                <a:ext cx="3074240" cy="584775"/>
              </a:xfrm>
              <a:prstGeom prst="rect">
                <a:avLst/>
              </a:prstGeom>
              <a:blipFill>
                <a:blip r:embed="rId4"/>
                <a:stretch>
                  <a:fillRect l="-4938" t="-129787" r="-1646" b="-20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7AFB969-FF37-4143-A7AA-33BE0009BA67}"/>
                  </a:ext>
                </a:extLst>
              </p:cNvPr>
              <p:cNvSpPr txBox="1"/>
              <p:nvPr/>
            </p:nvSpPr>
            <p:spPr>
              <a:xfrm>
                <a:off x="539552" y="6074132"/>
                <a:ext cx="75371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for some publicly known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7AFB969-FF37-4143-A7AA-33BE0009B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074132"/>
                <a:ext cx="7537191" cy="523220"/>
              </a:xfrm>
              <a:prstGeom prst="rect">
                <a:avLst/>
              </a:prstGeom>
              <a:blipFill>
                <a:blip r:embed="rId5"/>
                <a:stretch>
                  <a:fillRect l="-1178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A689A55-7246-284E-B3F9-A2E3A5F2236D}"/>
                  </a:ext>
                </a:extLst>
              </p:cNvPr>
              <p:cNvSpPr txBox="1"/>
              <p:nvPr/>
            </p:nvSpPr>
            <p:spPr>
              <a:xfrm>
                <a:off x="539552" y="2309971"/>
                <a:ext cx="75371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Need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shares to reconstruct. 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A689A55-7246-284E-B3F9-A2E3A5F22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309971"/>
                <a:ext cx="7537191" cy="461665"/>
              </a:xfrm>
              <a:prstGeom prst="rect">
                <a:avLst/>
              </a:prstGeom>
              <a:blipFill>
                <a:blip r:embed="rId6"/>
                <a:stretch>
                  <a:fillRect l="-1178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35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" grpId="0"/>
      <p:bldP spid="30" grpId="0"/>
      <p:bldP spid="3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457201" y="4892080"/>
            <a:ext cx="4525145" cy="2410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438944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Degree Reduction Protocol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927252" y="1761668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411760" y="1700808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85277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Callout 28"/>
              <p:cNvSpPr/>
              <p:nvPr/>
            </p:nvSpPr>
            <p:spPr>
              <a:xfrm>
                <a:off x="224738" y="1727675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𝑏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9" name="Oval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38" y="1727675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74" y="3160844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47565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3499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767884" y="2708920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Straight Connector 17"/>
          <p:cNvCxnSpPr/>
          <p:nvPr/>
        </p:nvCxnSpPr>
        <p:spPr>
          <a:xfrm>
            <a:off x="4652730" y="2106444"/>
            <a:ext cx="0" cy="4706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4211960" y="5544616"/>
            <a:ext cx="51845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Callout 45"/>
              <p:cNvSpPr/>
              <p:nvPr/>
            </p:nvSpPr>
            <p:spPr>
              <a:xfrm>
                <a:off x="3717953" y="1691025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</a:rPr>
                  <a:t>b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′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6" name="Oval Callout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953" y="1691025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blipFill>
                <a:blip r:embed="rId9"/>
                <a:stretch>
                  <a:fillRect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755576" y="3270064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3" name="Straight Connector 52"/>
          <p:cNvCxnSpPr/>
          <p:nvPr/>
        </p:nvCxnSpPr>
        <p:spPr>
          <a:xfrm>
            <a:off x="4652730" y="2907305"/>
            <a:ext cx="0" cy="4706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707904" y="3028890"/>
                <a:ext cx="11668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𝑏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′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028890"/>
                <a:ext cx="116682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/>
          <p:cNvSpPr/>
          <p:nvPr/>
        </p:nvSpPr>
        <p:spPr>
          <a:xfrm>
            <a:off x="4593546" y="2996139"/>
            <a:ext cx="144016" cy="1426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683568" y="2929553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/>
          <p:cNvGrpSpPr/>
          <p:nvPr/>
        </p:nvGrpSpPr>
        <p:grpSpPr>
          <a:xfrm>
            <a:off x="5211350" y="1196752"/>
            <a:ext cx="1440160" cy="2088232"/>
            <a:chOff x="5220072" y="2884874"/>
            <a:chExt cx="1440160" cy="2088232"/>
          </a:xfrm>
        </p:grpSpPr>
        <p:sp>
          <p:nvSpPr>
            <p:cNvPr id="74" name="Oval 73"/>
            <p:cNvSpPr/>
            <p:nvPr/>
          </p:nvSpPr>
          <p:spPr>
            <a:xfrm>
              <a:off x="5220072" y="4830497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868144" y="4038409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516216" y="2884874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2" name="Freeform 1"/>
          <p:cNvSpPr/>
          <p:nvPr/>
        </p:nvSpPr>
        <p:spPr>
          <a:xfrm>
            <a:off x="4254759" y="877078"/>
            <a:ext cx="2463282" cy="2415994"/>
          </a:xfrm>
          <a:custGeom>
            <a:avLst/>
            <a:gdLst>
              <a:gd name="connsiteX0" fmla="*/ 0 w 2463282"/>
              <a:gd name="connsiteY0" fmla="*/ 1735493 h 2415994"/>
              <a:gd name="connsiteX1" fmla="*/ 391886 w 2463282"/>
              <a:gd name="connsiteY1" fmla="*/ 2183363 h 2415994"/>
              <a:gd name="connsiteX2" fmla="*/ 1063690 w 2463282"/>
              <a:gd name="connsiteY2" fmla="*/ 2388636 h 2415994"/>
              <a:gd name="connsiteX3" fmla="*/ 1698172 w 2463282"/>
              <a:gd name="connsiteY3" fmla="*/ 1586204 h 2415994"/>
              <a:gd name="connsiteX4" fmla="*/ 2313992 w 2463282"/>
              <a:gd name="connsiteY4" fmla="*/ 410546 h 2415994"/>
              <a:gd name="connsiteX5" fmla="*/ 2463282 w 2463282"/>
              <a:gd name="connsiteY5" fmla="*/ 0 h 241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282" h="2415994">
                <a:moveTo>
                  <a:pt x="0" y="1735493"/>
                </a:moveTo>
                <a:cubicBezTo>
                  <a:pt x="107302" y="1904999"/>
                  <a:pt x="214604" y="2074506"/>
                  <a:pt x="391886" y="2183363"/>
                </a:cubicBezTo>
                <a:cubicBezTo>
                  <a:pt x="569168" y="2292220"/>
                  <a:pt x="845976" y="2488162"/>
                  <a:pt x="1063690" y="2388636"/>
                </a:cubicBezTo>
                <a:cubicBezTo>
                  <a:pt x="1281404" y="2289110"/>
                  <a:pt x="1489788" y="1915886"/>
                  <a:pt x="1698172" y="1586204"/>
                </a:cubicBezTo>
                <a:cubicBezTo>
                  <a:pt x="1906556" y="1256522"/>
                  <a:pt x="2186474" y="674913"/>
                  <a:pt x="2313992" y="410546"/>
                </a:cubicBezTo>
                <a:cubicBezTo>
                  <a:pt x="2441510" y="146179"/>
                  <a:pt x="2463282" y="0"/>
                  <a:pt x="2463282" y="0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 rot="18065019">
                <a:off x="4912886" y="1762093"/>
                <a:ext cx="31757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degree-2 poly through (0,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𝑠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𝑠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′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65019">
                <a:off x="4912886" y="1762093"/>
                <a:ext cx="3175702" cy="307777"/>
              </a:xfrm>
              <a:prstGeom prst="rect">
                <a:avLst/>
              </a:prstGeom>
              <a:blipFill rotWithShape="0">
                <a:blip r:embed="rId17"/>
                <a:stretch>
                  <a:fillRect l="-958" b="-1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/>
          <p:cNvCxnSpPr/>
          <p:nvPr/>
        </p:nvCxnSpPr>
        <p:spPr>
          <a:xfrm>
            <a:off x="4139952" y="2567137"/>
            <a:ext cx="3024336" cy="280607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5220072" y="3574423"/>
            <a:ext cx="1440160" cy="1293330"/>
            <a:chOff x="5220072" y="4830497"/>
            <a:chExt cx="1440160" cy="1293330"/>
          </a:xfrm>
        </p:grpSpPr>
        <p:sp>
          <p:nvSpPr>
            <p:cNvPr id="81" name="Oval 80"/>
            <p:cNvSpPr/>
            <p:nvPr/>
          </p:nvSpPr>
          <p:spPr>
            <a:xfrm>
              <a:off x="5220072" y="4830497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5868144" y="5406561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6516216" y="5981218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000" y="3789040"/>
            <a:ext cx="2059434" cy="1584176"/>
            <a:chOff x="4572000" y="3067553"/>
            <a:chExt cx="2059434" cy="1584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4572000" y="3067553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(1,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3067553"/>
                  <a:ext cx="763290" cy="4001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4000" r="-33600" b="-1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5148064" y="364361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(2,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064" y="3643617"/>
                  <a:ext cx="763290" cy="4001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3968" r="-3333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5868144" y="4251619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(3,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8144" y="4251619"/>
                  <a:ext cx="763290" cy="40011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4000" r="-34400" b="-1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Group 90"/>
          <p:cNvGrpSpPr/>
          <p:nvPr/>
        </p:nvGrpSpPr>
        <p:grpSpPr>
          <a:xfrm>
            <a:off x="755576" y="2857545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r="-3774" b="-5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r="-3738"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r="-3774"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071861" y="2996952"/>
                <a:ext cx="2892627" cy="1355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Fortunately: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b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𝑏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𝑠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𝑠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𝑖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′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861" y="2996952"/>
                <a:ext cx="2892627" cy="1355884"/>
              </a:xfrm>
              <a:prstGeom prst="rect">
                <a:avLst/>
              </a:prstGeom>
              <a:blipFill>
                <a:blip r:embed="rId24"/>
                <a:stretch>
                  <a:fillRect l="-3493" t="-69159" b="-132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D9EA3A4C-BB39-7845-B9A0-B2833B29003B}"/>
              </a:ext>
            </a:extLst>
          </p:cNvPr>
          <p:cNvSpPr txBox="1"/>
          <p:nvPr/>
        </p:nvSpPr>
        <p:spPr>
          <a:xfrm>
            <a:off x="179512" y="5046275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Multiplication gate: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F5037-9E12-5F44-9D01-E9EFDD51C65D}"/>
              </a:ext>
            </a:extLst>
          </p:cNvPr>
          <p:cNvSpPr txBox="1"/>
          <p:nvPr/>
        </p:nvSpPr>
        <p:spPr>
          <a:xfrm>
            <a:off x="179512" y="5703639"/>
            <a:ext cx="3766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Locally multiply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shares &amp; run a degree reduction protocol.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162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738010" y="3633876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222518" y="3573016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663532" y="4149080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Callout 28"/>
              <p:cNvSpPr/>
              <p:nvPr/>
            </p:nvSpPr>
            <p:spPr>
              <a:xfrm>
                <a:off x="35496" y="3599883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𝑠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9" name="Oval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3599883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32" y="5033052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286414" y="4746339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445748" y="4746339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78642" y="4528649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Callout 45"/>
              <p:cNvSpPr/>
              <p:nvPr/>
            </p:nvSpPr>
            <p:spPr>
              <a:xfrm>
                <a:off x="3528711" y="3563233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𝑠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′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6" name="Oval Callout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11" y="3563233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566334" y="5089793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/>
          <p:cNvGrpSpPr/>
          <p:nvPr/>
        </p:nvGrpSpPr>
        <p:grpSpPr>
          <a:xfrm>
            <a:off x="494326" y="4801761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9AA6D286-CE55-974F-A863-8415C86259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294928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Degree Reduction Protocol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FBAEB79-87A8-F24D-852A-266B1E7D8FDE}"/>
              </a:ext>
            </a:extLst>
          </p:cNvPr>
          <p:cNvSpPr txBox="1"/>
          <p:nvPr/>
        </p:nvSpPr>
        <p:spPr>
          <a:xfrm>
            <a:off x="839228" y="1026076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Convert shares on a degree-2t polynomial into shares on a degree-t polynomial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8DFF5D7-C854-DD41-9C35-37E62640CF17}"/>
                  </a:ext>
                </a:extLst>
              </p:cNvPr>
              <p:cNvSpPr txBox="1"/>
              <p:nvPr/>
            </p:nvSpPr>
            <p:spPr>
              <a:xfrm>
                <a:off x="4644008" y="3318083"/>
                <a:ext cx="40821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1. Each party t-out-of-n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all parties   </a:t>
                </a: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8DFF5D7-C854-DD41-9C35-37E62640C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3318083"/>
                <a:ext cx="4082190" cy="830997"/>
              </a:xfrm>
              <a:prstGeom prst="rect">
                <a:avLst/>
              </a:prstGeom>
              <a:blipFill>
                <a:blip r:embed="rId25"/>
                <a:stretch>
                  <a:fillRect l="-2174" t="-6061" r="-714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25A611F-2E0B-9D4B-BF1D-3CDF4FC08EFF}"/>
                  </a:ext>
                </a:extLst>
              </p:cNvPr>
              <p:cNvSpPr txBox="1"/>
              <p:nvPr/>
            </p:nvSpPr>
            <p:spPr>
              <a:xfrm>
                <a:off x="4644008" y="4460919"/>
                <a:ext cx="408219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2. Each party computes a linear combination of the shares it receives using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25A611F-2E0B-9D4B-BF1D-3CDF4FC08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4460919"/>
                <a:ext cx="4082190" cy="1569660"/>
              </a:xfrm>
              <a:prstGeom prst="rect">
                <a:avLst/>
              </a:prstGeom>
              <a:blipFill>
                <a:blip r:embed="rId26"/>
                <a:stretch>
                  <a:fillRect l="-2174" t="-322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BB10B9E-0E03-4349-8171-74C0D20A6B93}"/>
                  </a:ext>
                </a:extLst>
              </p:cNvPr>
              <p:cNvSpPr txBox="1"/>
              <p:nvPr/>
            </p:nvSpPr>
            <p:spPr>
              <a:xfrm>
                <a:off x="251520" y="2210265"/>
                <a:ext cx="84746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Idea: “homomorphically” compute the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linear function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on the local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en-US" sz="2400" i="0" u="none" strike="noStrike" kern="1200" cap="none" spc="0" normalizeH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produc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t shares.</a:t>
                </a: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BB10B9E-0E03-4349-8171-74C0D20A6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210265"/>
                <a:ext cx="8474678" cy="892552"/>
              </a:xfrm>
              <a:prstGeom prst="rect">
                <a:avLst/>
              </a:prstGeom>
              <a:blipFill>
                <a:blip r:embed="rId27"/>
                <a:stretch>
                  <a:fillRect l="-1497" t="-18310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26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Counterexample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41">
                <a:extLst>
                  <a:ext uri="{FF2B5EF4-FFF2-40B4-BE49-F238E27FC236}">
                    <a16:creationId xmlns:a16="http://schemas.microsoft.com/office/drawing/2014/main" id="{4B4E5015-1556-43A2-CA97-2ED08E2607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764" y="1340768"/>
                <a:ext cx="7848872" cy="6480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2400" dirty="0"/>
                  <a:t>Randomized functionality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,⊥)</m:t>
                    </m:r>
                  </m:oMath>
                </a14:m>
                <a:r>
                  <a:rPr lang="en-US" alt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Rectangle 41">
                <a:extLst>
                  <a:ext uri="{FF2B5EF4-FFF2-40B4-BE49-F238E27FC236}">
                    <a16:creationId xmlns:a16="http://schemas.microsoft.com/office/drawing/2014/main" id="{4B4E5015-1556-43A2-CA97-2ED08E2607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3764" y="1340768"/>
                <a:ext cx="7848872" cy="648072"/>
              </a:xfrm>
              <a:prstGeom prst="rect">
                <a:avLst/>
              </a:prstGeom>
              <a:blipFill>
                <a:blip r:embed="rId3"/>
                <a:stretch>
                  <a:fillRect l="-1294" b="-576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41">
            <a:extLst>
              <a:ext uri="{FF2B5EF4-FFF2-40B4-BE49-F238E27FC236}">
                <a16:creationId xmlns:a16="http://schemas.microsoft.com/office/drawing/2014/main" id="{ACBC5DBC-76BE-AD1A-E114-7944E22CA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64" y="1988840"/>
            <a:ext cx="7848872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2400" dirty="0"/>
              <a:t>Protocol: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41">
                <a:extLst>
                  <a:ext uri="{FF2B5EF4-FFF2-40B4-BE49-F238E27FC236}">
                    <a16:creationId xmlns:a16="http://schemas.microsoft.com/office/drawing/2014/main" id="{5FA56FAD-07E7-287E-5716-E18DF7030B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754" y="2564904"/>
                <a:ext cx="8152726" cy="6480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2400" dirty="0"/>
                  <a:t>Alice picks a random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sz="2400" dirty="0"/>
                  <a:t> outputs it </a:t>
                </a:r>
                <a:r>
                  <a:rPr lang="en-US" altLang="en-US" sz="2400" b="1" dirty="0">
                    <a:solidFill>
                      <a:srgbClr val="C00000"/>
                    </a:solidFill>
                  </a:rPr>
                  <a:t>and sends it to Bob</a:t>
                </a:r>
                <a:r>
                  <a:rPr lang="en-US" altLang="en-US" sz="2400" dirty="0"/>
                  <a:t>.</a:t>
                </a:r>
              </a:p>
            </p:txBody>
          </p:sp>
        </mc:Choice>
        <mc:Fallback xmlns="">
          <p:sp>
            <p:nvSpPr>
              <p:cNvPr id="8" name="Rectangle 41">
                <a:extLst>
                  <a:ext uri="{FF2B5EF4-FFF2-40B4-BE49-F238E27FC236}">
                    <a16:creationId xmlns:a16="http://schemas.microsoft.com/office/drawing/2014/main" id="{5FA56FAD-07E7-287E-5716-E18DF7030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754" y="2564904"/>
                <a:ext cx="8152726" cy="648073"/>
              </a:xfrm>
              <a:prstGeom prst="rect">
                <a:avLst/>
              </a:prstGeom>
              <a:blipFill>
                <a:blip r:embed="rId4"/>
                <a:stretch>
                  <a:fillRect l="-1244" b="-588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41">
            <a:extLst>
              <a:ext uri="{FF2B5EF4-FFF2-40B4-BE49-F238E27FC236}">
                <a16:creationId xmlns:a16="http://schemas.microsoft.com/office/drawing/2014/main" id="{4D33BB6D-08FD-925A-9611-F9F3E894B3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339" y="3501008"/>
            <a:ext cx="7848872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 dirty="0">
                <a:solidFill>
                  <a:srgbClr val="C00000"/>
                </a:solidFill>
              </a:rPr>
              <a:t>Is this secure?</a:t>
            </a:r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4CA2EC9D-4291-B592-975C-32D84E29F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339" y="4558604"/>
            <a:ext cx="8152726" cy="648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2400" dirty="0"/>
              <a:t>Secure acc. to old def, insecure acc. to new def. </a:t>
            </a:r>
          </a:p>
        </p:txBody>
      </p:sp>
      <p:sp>
        <p:nvSpPr>
          <p:cNvPr id="12" name="Rectangle 41">
            <a:extLst>
              <a:ext uri="{FF2B5EF4-FFF2-40B4-BE49-F238E27FC236}">
                <a16:creationId xmlns:a16="http://schemas.microsoft.com/office/drawing/2014/main" id="{E1303A7F-C9C3-1AA6-0CD1-4DA49CF747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474" y="5193195"/>
            <a:ext cx="8152726" cy="648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2400" dirty="0"/>
              <a:t>Ergo, old def is insufficient.</a:t>
            </a:r>
          </a:p>
        </p:txBody>
      </p:sp>
    </p:spTree>
    <p:extLst>
      <p:ext uri="{BB962C8B-B14F-4D97-AF65-F5344CB8AC3E}">
        <p14:creationId xmlns:p14="http://schemas.microsoft.com/office/powerpoint/2010/main" val="295937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738010" y="3633876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222518" y="3573016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663532" y="4149080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Callout 28"/>
              <p:cNvSpPr/>
              <p:nvPr/>
            </p:nvSpPr>
            <p:spPr>
              <a:xfrm>
                <a:off x="35496" y="3599883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𝑠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9" name="Oval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3599883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32" y="5033052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286414" y="4746339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445748" y="4746339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78642" y="4528649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Callout 45"/>
              <p:cNvSpPr/>
              <p:nvPr/>
            </p:nvSpPr>
            <p:spPr>
              <a:xfrm>
                <a:off x="3528711" y="3563233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𝑠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′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6" name="Oval Callout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11" y="3563233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566334" y="5089793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/>
          <p:cNvGrpSpPr/>
          <p:nvPr/>
        </p:nvGrpSpPr>
        <p:grpSpPr>
          <a:xfrm>
            <a:off x="494326" y="4801761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8DFF5D7-C854-DD41-9C35-37E62640CF17}"/>
                  </a:ext>
                </a:extLst>
              </p:cNvPr>
              <p:cNvSpPr txBox="1"/>
              <p:nvPr/>
            </p:nvSpPr>
            <p:spPr>
              <a:xfrm>
                <a:off x="4644008" y="3318083"/>
                <a:ext cx="40821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1. Each party t-out-of-n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all parties   </a:t>
                </a: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8DFF5D7-C854-DD41-9C35-37E62640C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3318083"/>
                <a:ext cx="4082190" cy="830997"/>
              </a:xfrm>
              <a:prstGeom prst="rect">
                <a:avLst/>
              </a:prstGeom>
              <a:blipFill>
                <a:blip r:embed="rId25"/>
                <a:stretch>
                  <a:fillRect l="-2174" t="-6061" r="-714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25A611F-2E0B-9D4B-BF1D-3CDF4FC08EFF}"/>
                  </a:ext>
                </a:extLst>
              </p:cNvPr>
              <p:cNvSpPr txBox="1"/>
              <p:nvPr/>
            </p:nvSpPr>
            <p:spPr>
              <a:xfrm>
                <a:off x="4644008" y="4460919"/>
                <a:ext cx="408219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2. Each party computes a linear combination of the shares it receives using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25A611F-2E0B-9D4B-BF1D-3CDF4FC08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4460919"/>
                <a:ext cx="4082190" cy="1569660"/>
              </a:xfrm>
              <a:prstGeom prst="rect">
                <a:avLst/>
              </a:prstGeom>
              <a:blipFill>
                <a:blip r:embed="rId26"/>
                <a:stretch>
                  <a:fillRect l="-2174" t="-322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BB10B9E-0E03-4349-8171-74C0D20A6B93}"/>
                  </a:ext>
                </a:extLst>
              </p:cNvPr>
              <p:cNvSpPr txBox="1"/>
              <p:nvPr/>
            </p:nvSpPr>
            <p:spPr>
              <a:xfrm>
                <a:off x="251520" y="2210265"/>
                <a:ext cx="84746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Idea: “homomorphically” compute the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linear function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on the local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en-US" sz="2400" i="0" u="none" strike="noStrike" kern="1200" cap="none" spc="0" normalizeH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produc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t shares.</a:t>
                </a: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BB10B9E-0E03-4349-8171-74C0D20A6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210265"/>
                <a:ext cx="8474678" cy="892552"/>
              </a:xfrm>
              <a:prstGeom prst="rect">
                <a:avLst/>
              </a:prstGeom>
              <a:blipFill>
                <a:blip r:embed="rId27"/>
                <a:stretch>
                  <a:fillRect l="-1497" t="-18310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63">
            <a:extLst>
              <a:ext uri="{FF2B5EF4-FFF2-40B4-BE49-F238E27FC236}">
                <a16:creationId xmlns:a16="http://schemas.microsoft.com/office/drawing/2014/main" id="{1CBAE0BB-CD68-D541-A38E-E4927EBC10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252536" y="294927"/>
            <a:ext cx="8928992" cy="1283475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This is the moral equivalent of bootstrapping in FHE!</a:t>
            </a:r>
          </a:p>
        </p:txBody>
      </p:sp>
    </p:spTree>
    <p:extLst>
      <p:ext uri="{BB962C8B-B14F-4D97-AF65-F5344CB8AC3E}">
        <p14:creationId xmlns:p14="http://schemas.microsoft.com/office/powerpoint/2010/main" val="25099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 rot="16200000">
            <a:off x="6751081" y="1925946"/>
            <a:ext cx="1143870" cy="998139"/>
            <a:chOff x="7909560" y="1958696"/>
            <a:chExt cx="1143870" cy="9981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66" t="38538" r="33550" b="36747"/>
            <a:stretch/>
          </p:blipFill>
          <p:spPr>
            <a:xfrm>
              <a:off x="8100391" y="1958696"/>
              <a:ext cx="953039" cy="99813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7909560" y="2411806"/>
              <a:ext cx="312969" cy="156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 rot="16200000">
            <a:off x="5742808" y="1577020"/>
            <a:ext cx="1042760" cy="936103"/>
            <a:chOff x="6431739" y="2385644"/>
            <a:chExt cx="1042760" cy="936103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3" t="39915" r="60699" b="36906"/>
            <a:stretch/>
          </p:blipFill>
          <p:spPr>
            <a:xfrm>
              <a:off x="6588225" y="2385644"/>
              <a:ext cx="886274" cy="936103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6431739" y="2774005"/>
              <a:ext cx="312969" cy="156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44624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Multiparty Computation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927252" y="1257611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411760" y="1196751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852774" y="1772815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Callout 28"/>
          <p:cNvSpPr/>
          <p:nvPr/>
        </p:nvSpPr>
        <p:spPr>
          <a:xfrm>
            <a:off x="408716" y="764704"/>
            <a:ext cx="622830" cy="504055"/>
          </a:xfrm>
          <a:prstGeom prst="wedgeEllipseCallout">
            <a:avLst>
              <a:gd name="adj1" fmla="val 48238"/>
              <a:gd name="adj2" fmla="val 52626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val Callout 29"/>
          <p:cNvSpPr/>
          <p:nvPr/>
        </p:nvSpPr>
        <p:spPr>
          <a:xfrm>
            <a:off x="3476499" y="764704"/>
            <a:ext cx="622830" cy="504055"/>
          </a:xfrm>
          <a:prstGeom prst="wedgeEllipseCallout">
            <a:avLst>
              <a:gd name="adj1" fmla="val -47640"/>
              <a:gd name="adj2" fmla="val 6743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74" y="2656787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475656" y="2370074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34990" y="2370074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Callout 33"/>
          <p:cNvSpPr/>
          <p:nvPr/>
        </p:nvSpPr>
        <p:spPr>
          <a:xfrm>
            <a:off x="2719932" y="2956077"/>
            <a:ext cx="622830" cy="504055"/>
          </a:xfrm>
          <a:prstGeom prst="wedgeEllipseCallout">
            <a:avLst>
              <a:gd name="adj1" fmla="val -74606"/>
              <a:gd name="adj2" fmla="val -25121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</a:t>
            </a:r>
          </a:p>
        </p:txBody>
      </p:sp>
      <p:sp>
        <p:nvSpPr>
          <p:cNvPr id="2" name="Triangle 1"/>
          <p:cNvSpPr/>
          <p:nvPr/>
        </p:nvSpPr>
        <p:spPr>
          <a:xfrm>
            <a:off x="4355976" y="908720"/>
            <a:ext cx="4561441" cy="2047358"/>
          </a:xfrm>
          <a:prstGeom prst="triangle">
            <a:avLst>
              <a:gd name="adj" fmla="val 512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1461" y="3789040"/>
            <a:ext cx="7295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 Each party secret-shares their input.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095271" y="2099756"/>
                <a:ext cx="501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271" y="2099756"/>
                <a:ext cx="50184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012160" y="1743198"/>
                <a:ext cx="501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1743198"/>
                <a:ext cx="50184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5940152" y="2946429"/>
            <a:ext cx="3766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Arithmetic circuit for F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3528" y="4296578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 Proceed gate by gate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: </a:t>
            </a:r>
            <a:b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ADD: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  locally add shares </a:t>
            </a:r>
            <a:b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MULT: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 locally </a:t>
            </a:r>
            <a:r>
              <a:rPr lang="en-US" sz="2400" dirty="0" err="1">
                <a:solidFill>
                  <a:srgbClr val="000000"/>
                </a:solidFill>
                <a:latin typeface="Arial"/>
                <a:cs typeface="Arial"/>
              </a:rPr>
              <a:t>mult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 shares and do degree reduction.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3528" y="5559623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 Exchange the output shares &amp; reconstruct the output.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403648" y="6270411"/>
                <a:ext cx="6192688" cy="461665"/>
              </a:xfrm>
              <a:prstGeom prst="rect">
                <a:avLst/>
              </a:prstGeom>
              <a:solidFill>
                <a:srgbClr val="891637">
                  <a:alpha val="39000"/>
                </a:srgbClr>
              </a:solidFill>
              <a:ln>
                <a:solidFill>
                  <a:srgbClr val="891637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Communication Complexity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#AND gates</a:t>
                </a: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6270411"/>
                <a:ext cx="6192688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375" t="-7792" b="-29870"/>
                </a:stretch>
              </a:blipFill>
              <a:ln>
                <a:solidFill>
                  <a:srgbClr val="89163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99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3" grpId="0"/>
      <p:bldP spid="44" grpId="0"/>
      <p:bldP spid="4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900608" y="294928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Security Intuition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80B41-A882-9B4C-AC0B-256824B1C19C}"/>
              </a:ext>
            </a:extLst>
          </p:cNvPr>
          <p:cNvSpPr txBox="1"/>
          <p:nvPr/>
        </p:nvSpPr>
        <p:spPr>
          <a:xfrm>
            <a:off x="611560" y="1772816"/>
            <a:ext cx="729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 Any subset of t parties do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not get any information about other parties’ inputs from the input shares.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6FF47-0C19-804E-9F41-78384D575A32}"/>
              </a:ext>
            </a:extLst>
          </p:cNvPr>
          <p:cNvSpPr txBox="1"/>
          <p:nvPr/>
        </p:nvSpPr>
        <p:spPr>
          <a:xfrm>
            <a:off x="611560" y="2958043"/>
            <a:ext cx="7295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Security of the degree-reduction protocol: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any subset of t parties sees completely random numbers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B74A8E-475C-E247-BF34-93CF271634BE}"/>
              </a:ext>
            </a:extLst>
          </p:cNvPr>
          <p:cNvSpPr txBox="1"/>
          <p:nvPr/>
        </p:nvSpPr>
        <p:spPr>
          <a:xfrm>
            <a:off x="611560" y="4437112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noProof="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The output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lives on a random polynomial of degree t whose constant term is the circuit output. The shares, therefore, reveal only the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circui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t output.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322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0684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Threshold Decryption and Signing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89E03-9523-E544-B1FF-09896B3606C1}"/>
              </a:ext>
            </a:extLst>
          </p:cNvPr>
          <p:cNvSpPr txBox="1"/>
          <p:nvPr/>
        </p:nvSpPr>
        <p:spPr>
          <a:xfrm>
            <a:off x="1259632" y="1340768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Secre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t sharing is useful way beyond MPC.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FD714-9E10-8649-A076-922B2E0EF9D5}"/>
              </a:ext>
            </a:extLst>
          </p:cNvPr>
          <p:cNvSpPr txBox="1"/>
          <p:nvPr/>
        </p:nvSpPr>
        <p:spPr>
          <a:xfrm>
            <a:off x="683568" y="263691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example: distributed storage of keys.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0770A-1BB7-5843-A174-B76C5ECBFE02}"/>
              </a:ext>
            </a:extLst>
          </p:cNvPr>
          <p:cNvSpPr txBox="1"/>
          <p:nvPr/>
        </p:nvSpPr>
        <p:spPr>
          <a:xfrm>
            <a:off x="683568" y="3615407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Another example, threshold decryption: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distributed storage of decryption key + non-interactive distributed (or threshold) decryption</a:t>
            </a:r>
          </a:p>
        </p:txBody>
      </p:sp>
    </p:spTree>
    <p:extLst>
      <p:ext uri="{BB962C8B-B14F-4D97-AF65-F5344CB8AC3E}">
        <p14:creationId xmlns:p14="http://schemas.microsoft.com/office/powerpoint/2010/main" val="167269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0684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Threshold El Gamal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972B65-3AFA-4648-ADF7-4844E8CEAC82}"/>
                  </a:ext>
                </a:extLst>
              </p:cNvPr>
              <p:cNvSpPr txBox="1"/>
              <p:nvPr/>
            </p:nvSpPr>
            <p:spPr>
              <a:xfrm>
                <a:off x="607368" y="1268760"/>
                <a:ext cx="77768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400" b="1" dirty="0">
                    <a:solidFill>
                      <a:srgbClr val="000000"/>
                    </a:solidFill>
                    <a:latin typeface="Arial"/>
                    <a:cs typeface="Arial"/>
                  </a:rPr>
                  <a:t>Public key: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𝑔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sup>
                    </m:sSup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972B65-3AFA-4648-ADF7-4844E8CEA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8" y="1268760"/>
                <a:ext cx="7776864" cy="461665"/>
              </a:xfrm>
              <a:prstGeom prst="rect">
                <a:avLst/>
              </a:prstGeom>
              <a:blipFill>
                <a:blip r:embed="rId3"/>
                <a:stretch>
                  <a:fillRect l="-1307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27A1C6-B505-7C4E-AFA6-D5F5E4E12583}"/>
                  </a:ext>
                </a:extLst>
              </p:cNvPr>
              <p:cNvSpPr txBox="1"/>
              <p:nvPr/>
            </p:nvSpPr>
            <p:spPr>
              <a:xfrm>
                <a:off x="611560" y="1887215"/>
                <a:ext cx="77768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400" b="1" dirty="0">
                    <a:solidFill>
                      <a:srgbClr val="000000"/>
                    </a:solidFill>
                    <a:latin typeface="Arial"/>
                    <a:cs typeface="Arial"/>
                  </a:rPr>
                  <a:t>Secret key: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27A1C6-B505-7C4E-AFA6-D5F5E4E12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887215"/>
                <a:ext cx="7776864" cy="461665"/>
              </a:xfrm>
              <a:prstGeom prst="rect">
                <a:avLst/>
              </a:prstGeom>
              <a:blipFill>
                <a:blip r:embed="rId4"/>
                <a:stretch>
                  <a:fillRect l="-1305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3876160-9E1F-A940-A887-248D37C2A5A4}"/>
              </a:ext>
            </a:extLst>
          </p:cNvPr>
          <p:cNvSpPr txBox="1"/>
          <p:nvPr/>
        </p:nvSpPr>
        <p:spPr>
          <a:xfrm>
            <a:off x="611560" y="2535287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I am paranoid about losing x so I share it among n servers.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DC19F2-BEC0-3248-9716-5B20A743E90A}"/>
                  </a:ext>
                </a:extLst>
              </p:cNvPr>
              <p:cNvSpPr txBox="1"/>
              <p:nvPr/>
            </p:nvSpPr>
            <p:spPr>
              <a:xfrm>
                <a:off x="607368" y="3611056"/>
                <a:ext cx="8536632" cy="462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I secret-share x into n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en-US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s.t.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=1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0" lang="en-US" sz="24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 (</m:t>
                    </m:r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mod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𝑞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DC19F2-BEC0-3248-9716-5B20A743E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8" y="3611056"/>
                <a:ext cx="8536632" cy="462947"/>
              </a:xfrm>
              <a:prstGeom prst="rect">
                <a:avLst/>
              </a:prstGeom>
              <a:blipFill>
                <a:blip r:embed="rId5"/>
                <a:stretch>
                  <a:fillRect l="-1190" t="-127027" r="-298" b="-194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4F9FF4C-0722-E043-9882-F83962F8A212}"/>
              </a:ext>
            </a:extLst>
          </p:cNvPr>
          <p:cNvSpPr txBox="1"/>
          <p:nvPr/>
        </p:nvSpPr>
        <p:spPr>
          <a:xfrm>
            <a:off x="611560" y="4307788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u="sng" dirty="0">
                <a:solidFill>
                  <a:srgbClr val="0000FF"/>
                </a:solidFill>
                <a:latin typeface="Arial"/>
                <a:cs typeface="Arial"/>
              </a:rPr>
              <a:t>Threshold Decryption:</a:t>
            </a:r>
            <a:endParaRPr kumimoji="0" lang="en-US" sz="2400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1CC92E-394C-464B-B6BA-35802A062F8D}"/>
                  </a:ext>
                </a:extLst>
              </p:cNvPr>
              <p:cNvSpPr txBox="1"/>
              <p:nvPr/>
            </p:nvSpPr>
            <p:spPr>
              <a:xfrm>
                <a:off x="611560" y="5811946"/>
                <a:ext cx="7776864" cy="857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Multiplying the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decryption shares gives us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bHide m:val="on"/>
                        <m:supHide m:val="on"/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𝑔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𝑟𝑥</m:t>
                        </m:r>
                      </m:sup>
                    </m:sSup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which in turn gives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us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𝑚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after division.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1CC92E-394C-464B-B6BA-35802A062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811946"/>
                <a:ext cx="7776864" cy="857414"/>
              </a:xfrm>
              <a:prstGeom prst="rect">
                <a:avLst/>
              </a:prstGeom>
              <a:blipFill>
                <a:blip r:embed="rId6"/>
                <a:stretch>
                  <a:fillRect l="-1305" t="-68116" b="-57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131070C-0F46-804D-91A9-67EA16DD1AB0}"/>
                  </a:ext>
                </a:extLst>
              </p:cNvPr>
              <p:cNvSpPr/>
              <p:nvPr/>
            </p:nvSpPr>
            <p:spPr>
              <a:xfrm>
                <a:off x="607368" y="4902259"/>
                <a:ext cx="820891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Given a ciphertext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𝑟𝑥</m:t>
                        </m:r>
                      </m:sup>
                    </m:sSup>
                    <m:r>
                      <a:rPr 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, the servers each compute a decryption share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131070C-0F46-804D-91A9-67EA16DD1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8" y="4902259"/>
                <a:ext cx="8208912" cy="830997"/>
              </a:xfrm>
              <a:prstGeom prst="rect">
                <a:avLst/>
              </a:prstGeom>
              <a:blipFill>
                <a:blip r:embed="rId7"/>
                <a:stretch>
                  <a:fillRect l="-1236" t="-4478" r="-464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64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0684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Threshold Decryption and Signing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89E03-9523-E544-B1FF-09896B3606C1}"/>
              </a:ext>
            </a:extLst>
          </p:cNvPr>
          <p:cNvSpPr txBox="1"/>
          <p:nvPr/>
        </p:nvSpPr>
        <p:spPr>
          <a:xfrm>
            <a:off x="1259632" y="1340768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Secre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t sharing is useful way beyond MPC.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FD714-9E10-8649-A076-922B2E0EF9D5}"/>
              </a:ext>
            </a:extLst>
          </p:cNvPr>
          <p:cNvSpPr txBox="1"/>
          <p:nvPr/>
        </p:nvSpPr>
        <p:spPr>
          <a:xfrm>
            <a:off x="683568" y="263691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example: distributed storage of keys.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0770A-1BB7-5843-A174-B76C5ECBFE02}"/>
              </a:ext>
            </a:extLst>
          </p:cNvPr>
          <p:cNvSpPr txBox="1"/>
          <p:nvPr/>
        </p:nvSpPr>
        <p:spPr>
          <a:xfrm>
            <a:off x="683568" y="3615407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Another example, threshold decryption: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distributed storage of decryption key + non-interactive distributed (or threshold) decryption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B23CF-32D2-604D-A441-4322F95B6431}"/>
              </a:ext>
            </a:extLst>
          </p:cNvPr>
          <p:cNvSpPr txBox="1"/>
          <p:nvPr/>
        </p:nvSpPr>
        <p:spPr>
          <a:xfrm>
            <a:off x="691908" y="522920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Yet another example, threshold signing.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94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00500C-6B86-0246-85B1-B4290FA2E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1" b="8420"/>
          <a:stretch/>
        </p:blipFill>
        <p:spPr>
          <a:xfrm>
            <a:off x="0" y="1124744"/>
            <a:ext cx="9144000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0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Issues to Handle</a:t>
            </a:r>
          </a:p>
        </p:txBody>
      </p:sp>
      <p:sp>
        <p:nvSpPr>
          <p:cNvPr id="2" name="Rectangle 41">
            <a:extLst>
              <a:ext uri="{FF2B5EF4-FFF2-40B4-BE49-F238E27FC236}">
                <a16:creationId xmlns:a16="http://schemas.microsoft.com/office/drawing/2014/main" id="{061C0E83-5EC5-0152-4E81-F5C6216A0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37" y="980728"/>
            <a:ext cx="8152726" cy="128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 dirty="0"/>
              <a:t>1. Input (In)dependence</a:t>
            </a:r>
            <a:r>
              <a:rPr lang="en-US" altLang="en-US" sz="2400" dirty="0"/>
              <a:t>: A malicious party could choose her input to depend on Bob’s, something she cannot do in the ideal world.</a:t>
            </a:r>
          </a:p>
        </p:txBody>
      </p:sp>
      <p:sp>
        <p:nvSpPr>
          <p:cNvPr id="3" name="Rectangle 41">
            <a:extLst>
              <a:ext uri="{FF2B5EF4-FFF2-40B4-BE49-F238E27FC236}">
                <a16:creationId xmlns:a16="http://schemas.microsoft.com/office/drawing/2014/main" id="{88A44E41-52AB-DF79-1EBE-0ECB694AF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37" y="2618488"/>
            <a:ext cx="8152726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 dirty="0"/>
              <a:t>2. Randomness</a:t>
            </a:r>
            <a:r>
              <a:rPr lang="en-US" altLang="en-US" sz="2400" dirty="0"/>
              <a:t>: A malicious party could choose her “random string” in the protocol the way she wants, something she cannot do in the ideal world.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1">
                <a:extLst>
                  <a:ext uri="{FF2B5EF4-FFF2-40B4-BE49-F238E27FC236}">
                    <a16:creationId xmlns:a16="http://schemas.microsoft.com/office/drawing/2014/main" id="{38462170-CD25-E4E9-86EF-30F2E3F756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149" y="2047220"/>
                <a:ext cx="7432646" cy="8777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2400" i="1" dirty="0"/>
                  <a:t>Example (on the board): 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⊥,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4" name="Rectangle 41">
                <a:extLst>
                  <a:ext uri="{FF2B5EF4-FFF2-40B4-BE49-F238E27FC236}">
                    <a16:creationId xmlns:a16="http://schemas.microsoft.com/office/drawing/2014/main" id="{38462170-CD25-E4E9-86EF-30F2E3F75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8149" y="2047220"/>
                <a:ext cx="7432646" cy="877724"/>
              </a:xfrm>
              <a:prstGeom prst="rect">
                <a:avLst/>
              </a:prstGeom>
              <a:blipFill>
                <a:blip r:embed="rId3"/>
                <a:stretch>
                  <a:fillRect l="-136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1">
                <a:extLst>
                  <a:ext uri="{FF2B5EF4-FFF2-40B4-BE49-F238E27FC236}">
                    <a16:creationId xmlns:a16="http://schemas.microsoft.com/office/drawing/2014/main" id="{482ABA40-CEE7-3301-C20F-3DB00FF0A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9517" y="3991436"/>
                <a:ext cx="7432646" cy="8777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2400" i="1" dirty="0"/>
                  <a:t>Example (on the board):  our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𝑂𝑇</m:t>
                    </m:r>
                  </m:oMath>
                </a14:m>
                <a:r>
                  <a:rPr lang="en-US" altLang="en-US" sz="2400" i="1" dirty="0"/>
                  <a:t> protocol</a:t>
                </a:r>
              </a:p>
            </p:txBody>
          </p:sp>
        </mc:Choice>
        <mc:Fallback xmlns="">
          <p:sp>
            <p:nvSpPr>
              <p:cNvPr id="5" name="Rectangle 41">
                <a:extLst>
                  <a:ext uri="{FF2B5EF4-FFF2-40B4-BE49-F238E27FC236}">
                    <a16:creationId xmlns:a16="http://schemas.microsoft.com/office/drawing/2014/main" id="{482ABA40-CEE7-3301-C20F-3DB00FF0A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39517" y="3991436"/>
                <a:ext cx="7432646" cy="877724"/>
              </a:xfrm>
              <a:prstGeom prst="rect">
                <a:avLst/>
              </a:prstGeom>
              <a:blipFill>
                <a:blip r:embed="rId4"/>
                <a:stretch>
                  <a:fillRect l="-119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1">
            <a:extLst>
              <a:ext uri="{FF2B5EF4-FFF2-40B4-BE49-F238E27FC236}">
                <a16:creationId xmlns:a16="http://schemas.microsoft.com/office/drawing/2014/main" id="{244F4511-9614-A80F-04B9-4F4C00746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37" y="5939604"/>
            <a:ext cx="8152726" cy="729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 dirty="0"/>
              <a:t>4. Deviate from Other Protocol Instructions.</a:t>
            </a:r>
            <a:endParaRPr lang="en-US" alt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86937E-D8EC-7672-84FF-BFC5F76F1F29}"/>
              </a:ext>
            </a:extLst>
          </p:cNvPr>
          <p:cNvSpPr/>
          <p:nvPr/>
        </p:nvSpPr>
        <p:spPr>
          <a:xfrm>
            <a:off x="2915816" y="6046772"/>
            <a:ext cx="864096" cy="49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41">
            <a:extLst>
              <a:ext uri="{FF2B5EF4-FFF2-40B4-BE49-F238E27FC236}">
                <a16:creationId xmlns:a16="http://schemas.microsoft.com/office/drawing/2014/main" id="{B9C5DD90-CBB4-0E9D-2E31-B25A2F913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37" y="4766788"/>
            <a:ext cx="8152726" cy="1110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 dirty="0"/>
              <a:t>3. (Un)fairness</a:t>
            </a:r>
            <a:r>
              <a:rPr lang="en-US" altLang="en-US" sz="2400" dirty="0"/>
              <a:t>: A malicious party could block the honest party from learning the output, while learning it herself. 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E8382E09-5C05-2459-5A0C-B486DDBE247D}"/>
              </a:ext>
            </a:extLst>
          </p:cNvPr>
          <p:cNvSpPr/>
          <p:nvPr/>
        </p:nvSpPr>
        <p:spPr>
          <a:xfrm>
            <a:off x="239417" y="4744939"/>
            <a:ext cx="360040" cy="1110484"/>
          </a:xfrm>
          <a:prstGeom prst="lef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BAA99D07-DD77-58B7-EB3F-2775FFB41E49}"/>
              </a:ext>
            </a:extLst>
          </p:cNvPr>
          <p:cNvSpPr/>
          <p:nvPr/>
        </p:nvSpPr>
        <p:spPr>
          <a:xfrm flipH="1">
            <a:off x="8388424" y="4694780"/>
            <a:ext cx="360040" cy="1110484"/>
          </a:xfrm>
          <a:prstGeom prst="lef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7547C6-122C-8697-2EF7-0B0663AE5938}"/>
              </a:ext>
            </a:extLst>
          </p:cNvPr>
          <p:cNvSpPr txBox="1"/>
          <p:nvPr/>
        </p:nvSpPr>
        <p:spPr>
          <a:xfrm>
            <a:off x="6716998" y="4535955"/>
            <a:ext cx="18514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unavoidable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48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 animBg="1"/>
      <p:bldP spid="8" grpId="0"/>
      <p:bldP spid="9" grpId="0" animBg="1"/>
      <p:bldP spid="10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-9026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New (Less) Ideal Model</a:t>
            </a:r>
          </a:p>
        </p:txBody>
      </p:sp>
      <p:pic>
        <p:nvPicPr>
          <p:cNvPr id="20" name="Picture 19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6E722C48-FF5D-C845-A4E3-5B94D4323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574" y="4120032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A2224C95-4270-6E47-988A-3DDC95587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005064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45580F-E962-4148-BA20-A3BFBB4C6E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480" y="1644454"/>
            <a:ext cx="1078254" cy="10668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EECD922-420C-184A-9A9E-6D2C8CECFC22}"/>
              </a:ext>
            </a:extLst>
          </p:cNvPr>
          <p:cNvGrpSpPr/>
          <p:nvPr/>
        </p:nvGrpSpPr>
        <p:grpSpPr>
          <a:xfrm>
            <a:off x="2624130" y="1863618"/>
            <a:ext cx="3568606" cy="916607"/>
            <a:chOff x="2659578" y="4356623"/>
            <a:chExt cx="3568606" cy="91660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C9476F1-6A55-134F-A4A9-3DFEA7726BBF}"/>
                </a:ext>
              </a:extLst>
            </p:cNvPr>
            <p:cNvCxnSpPr/>
            <p:nvPr/>
          </p:nvCxnSpPr>
          <p:spPr>
            <a:xfrm flipV="1">
              <a:off x="2679703" y="4883104"/>
              <a:ext cx="820688" cy="390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8BC9D63-0B07-6C4E-B8B2-447ABDC0CD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4311" y="4857932"/>
              <a:ext cx="1073873" cy="4152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58">
                  <a:extLst>
                    <a:ext uri="{FF2B5EF4-FFF2-40B4-BE49-F238E27FC236}">
                      <a16:creationId xmlns:a16="http://schemas.microsoft.com/office/drawing/2014/main" id="{F1BDA64E-5FA7-974D-B7C6-3F9D1A6BA8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9250653">
                  <a:off x="2659578" y="4578304"/>
                  <a:ext cx="538429" cy="609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l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altLang="en-US" sz="2400" b="1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58">
                  <a:extLst>
                    <a:ext uri="{FF2B5EF4-FFF2-40B4-BE49-F238E27FC236}">
                      <a16:creationId xmlns:a16="http://schemas.microsoft.com/office/drawing/2014/main" id="{F1BDA64E-5FA7-974D-B7C6-3F9D1A6BA8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19250653">
                  <a:off x="2659578" y="4578304"/>
                  <a:ext cx="538429" cy="6096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58">
                  <a:extLst>
                    <a:ext uri="{FF2B5EF4-FFF2-40B4-BE49-F238E27FC236}">
                      <a16:creationId xmlns:a16="http://schemas.microsoft.com/office/drawing/2014/main" id="{2E4E502D-8D97-F345-BC28-C9248413D8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913104">
                  <a:off x="5422034" y="4356623"/>
                  <a:ext cx="538429" cy="7664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l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altLang="en-US" sz="2400" b="1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58">
                  <a:extLst>
                    <a:ext uri="{FF2B5EF4-FFF2-40B4-BE49-F238E27FC236}">
                      <a16:creationId xmlns:a16="http://schemas.microsoft.com/office/drawing/2014/main" id="{2E4E502D-8D97-F345-BC28-C9248413D8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913104">
                  <a:off x="5422034" y="4356623"/>
                  <a:ext cx="538429" cy="7664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3EDFFF-FAA3-CE4A-AF03-AA432CBDEC4F}"/>
              </a:ext>
            </a:extLst>
          </p:cNvPr>
          <p:cNvCxnSpPr>
            <a:cxnSpLocks/>
          </p:cNvCxnSpPr>
          <p:nvPr/>
        </p:nvCxnSpPr>
        <p:spPr>
          <a:xfrm flipH="1">
            <a:off x="2893344" y="2926423"/>
            <a:ext cx="820057" cy="4578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58">
                <a:extLst>
                  <a:ext uri="{FF2B5EF4-FFF2-40B4-BE49-F238E27FC236}">
                    <a16:creationId xmlns:a16="http://schemas.microsoft.com/office/drawing/2014/main" id="{551EE3C2-7F7A-1A43-8010-51DE89C4E3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9603457">
                <a:off x="2716550" y="2708214"/>
                <a:ext cx="538429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400" b="1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34" name="Rectangle 58">
                <a:extLst>
                  <a:ext uri="{FF2B5EF4-FFF2-40B4-BE49-F238E27FC236}">
                    <a16:creationId xmlns:a16="http://schemas.microsoft.com/office/drawing/2014/main" id="{551EE3C2-7F7A-1A43-8010-51DE89C4E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9603457">
                <a:off x="2716550" y="2708214"/>
                <a:ext cx="538429" cy="609600"/>
              </a:xfrm>
              <a:prstGeom prst="rect">
                <a:avLst/>
              </a:prstGeom>
              <a:blipFill>
                <a:blip r:embed="rId10"/>
                <a:stretch>
                  <a:fillRect t="-27692" r="-634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97FE21-7CDA-7C46-B69D-A04D14F0542D}"/>
              </a:ext>
            </a:extLst>
          </p:cNvPr>
          <p:cNvCxnSpPr>
            <a:cxnSpLocks/>
          </p:cNvCxnSpPr>
          <p:nvPr/>
        </p:nvCxnSpPr>
        <p:spPr>
          <a:xfrm>
            <a:off x="4511851" y="4505989"/>
            <a:ext cx="1086008" cy="4347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58">
                <a:extLst>
                  <a:ext uri="{FF2B5EF4-FFF2-40B4-BE49-F238E27FC236}">
                    <a16:creationId xmlns:a16="http://schemas.microsoft.com/office/drawing/2014/main" id="{B7AECF4A-862D-5C44-8A91-6B7AB5231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219560">
                <a:off x="4645306" y="4079600"/>
                <a:ext cx="538429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400" b="1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37" name="Rectangle 58">
                <a:extLst>
                  <a:ext uri="{FF2B5EF4-FFF2-40B4-BE49-F238E27FC236}">
                    <a16:creationId xmlns:a16="http://schemas.microsoft.com/office/drawing/2014/main" id="{B7AECF4A-862D-5C44-8A91-6B7AB5231D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219560">
                <a:off x="4645306" y="4079600"/>
                <a:ext cx="538429" cy="609600"/>
              </a:xfrm>
              <a:prstGeom prst="rect">
                <a:avLst/>
              </a:prstGeom>
              <a:blipFill>
                <a:blip r:embed="rId11"/>
                <a:stretch>
                  <a:fillRect r="-72414" b="-2741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76FF094-570C-BA47-232D-F2F0404EB00B}"/>
              </a:ext>
            </a:extLst>
          </p:cNvPr>
          <p:cNvGrpSpPr/>
          <p:nvPr/>
        </p:nvGrpSpPr>
        <p:grpSpPr>
          <a:xfrm rot="21392215">
            <a:off x="3047505" y="3403317"/>
            <a:ext cx="986146" cy="653097"/>
            <a:chOff x="2511301" y="4733469"/>
            <a:chExt cx="986146" cy="65309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A298BE-AED2-DB03-2F39-784ACC2400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9703" y="4798684"/>
              <a:ext cx="817744" cy="4745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58">
                  <a:extLst>
                    <a:ext uri="{FF2B5EF4-FFF2-40B4-BE49-F238E27FC236}">
                      <a16:creationId xmlns:a16="http://schemas.microsoft.com/office/drawing/2014/main" id="{FF7EB046-F4B1-4C45-0222-323CA5E15D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9663799" flipH="1">
                  <a:off x="2511301" y="4733469"/>
                  <a:ext cx="193166" cy="6530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l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𝑎𝑏𝑜𝑟𝑡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altLang="en-US" sz="24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58">
                  <a:extLst>
                    <a:ext uri="{FF2B5EF4-FFF2-40B4-BE49-F238E27FC236}">
                      <a16:creationId xmlns:a16="http://schemas.microsoft.com/office/drawing/2014/main" id="{FF7EB046-F4B1-4C45-0222-323CA5E15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19663799" flipH="1">
                  <a:off x="2511301" y="4733469"/>
                  <a:ext cx="193166" cy="653097"/>
                </a:xfrm>
                <a:prstGeom prst="rect">
                  <a:avLst/>
                </a:prstGeom>
                <a:blipFill>
                  <a:blip r:embed="rId12"/>
                  <a:stretch>
                    <a:fillRect t="-57692" r="-11818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58">
                <a:extLst>
                  <a:ext uri="{FF2B5EF4-FFF2-40B4-BE49-F238E27FC236}">
                    <a16:creationId xmlns:a16="http://schemas.microsoft.com/office/drawing/2014/main" id="{91700BE7-559C-A381-950B-F1E1E5E16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515457">
                <a:off x="4464367" y="3893922"/>
                <a:ext cx="2133525" cy="6530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:r>
                  <a:rPr lang="en-US" altLang="en-US" sz="2400" b="0" dirty="0">
                    <a:solidFill>
                      <a:schemeClr val="tx1"/>
                    </a:solidFill>
                  </a:rPr>
                  <a:t>If not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𝑎𝑏𝑜𝑟𝑡</m:t>
                    </m:r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en-US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58">
                <a:extLst>
                  <a:ext uri="{FF2B5EF4-FFF2-40B4-BE49-F238E27FC236}">
                    <a16:creationId xmlns:a16="http://schemas.microsoft.com/office/drawing/2014/main" id="{91700BE7-559C-A381-950B-F1E1E5E16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515457">
                <a:off x="4464367" y="3893922"/>
                <a:ext cx="2133525" cy="653097"/>
              </a:xfrm>
              <a:prstGeom prst="rect">
                <a:avLst/>
              </a:prstGeom>
              <a:blipFill>
                <a:blip r:embed="rId13"/>
                <a:stretch>
                  <a:fillRect l="-457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609600" y="260648"/>
            <a:ext cx="103632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The “GMW Compiler”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2FABC81-3B15-E64D-B413-AEF3A54F584C}"/>
              </a:ext>
            </a:extLst>
          </p:cNvPr>
          <p:cNvSpPr txBox="1">
            <a:spLocks noChangeArrowheads="1"/>
          </p:cNvSpPr>
          <p:nvPr/>
        </p:nvSpPr>
        <p:spPr>
          <a:xfrm>
            <a:off x="611560" y="2348880"/>
            <a:ext cx="8280920" cy="2664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/>
              <a:t>Theorem </a:t>
            </a:r>
            <a:r>
              <a:rPr lang="en-US" sz="3200" b="1" dirty="0"/>
              <a:t>[Goldreich-Micali-Wigderson’87]</a:t>
            </a:r>
            <a:r>
              <a:rPr lang="en-US" sz="3200" dirty="0"/>
              <a:t>:</a:t>
            </a:r>
            <a:r>
              <a:rPr lang="en-US" sz="3200" b="0" dirty="0"/>
              <a:t> </a:t>
            </a:r>
            <a:br>
              <a:rPr lang="en-US" sz="3200" b="0" dirty="0"/>
            </a:br>
            <a:r>
              <a:rPr lang="en-US" sz="3200" b="0" dirty="0"/>
              <a:t>Assuming one-way functions exist, there is a general way to transform any semi-honest secure protocol computing a (possibly randomized) function F into a m</a:t>
            </a:r>
            <a:r>
              <a:rPr lang="en-US" sz="3200" dirty="0"/>
              <a:t>aliciously secure protocol for F.</a:t>
            </a:r>
            <a:r>
              <a:rPr lang="en-US" sz="3200" b="0" dirty="0"/>
              <a:t> </a:t>
            </a:r>
            <a:endParaRPr lang="en-US" sz="3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334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Input Independence</a:t>
            </a:r>
          </a:p>
        </p:txBody>
      </p:sp>
      <p:sp>
        <p:nvSpPr>
          <p:cNvPr id="2" name="Rectangle 41">
            <a:extLst>
              <a:ext uri="{FF2B5EF4-FFF2-40B4-BE49-F238E27FC236}">
                <a16:creationId xmlns:a16="http://schemas.microsoft.com/office/drawing/2014/main" id="{F935CA12-443A-2103-CDE4-2493FD3AA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37" y="1772816"/>
            <a:ext cx="8152726" cy="12873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 dirty="0"/>
              <a:t>1. Input (In)dependence</a:t>
            </a:r>
            <a:r>
              <a:rPr lang="en-US" altLang="en-US" sz="2400" dirty="0"/>
              <a:t>: A malicious party could choose her input to depend on Bob’s, something she cannot do in the ideal world.</a:t>
            </a:r>
          </a:p>
        </p:txBody>
      </p:sp>
      <p:sp>
        <p:nvSpPr>
          <p:cNvPr id="3" name="Rectangle 41">
            <a:extLst>
              <a:ext uri="{FF2B5EF4-FFF2-40B4-BE49-F238E27FC236}">
                <a16:creationId xmlns:a16="http://schemas.microsoft.com/office/drawing/2014/main" id="{59E01CB8-9855-F237-2340-CBB510F13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35" y="3492176"/>
            <a:ext cx="8152726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2400" i="1" u="sng" dirty="0"/>
              <a:t>Solution:</a:t>
            </a:r>
            <a:r>
              <a:rPr lang="en-US" altLang="en-US" sz="2400" dirty="0"/>
              <a:t> Each party commits to their input in sequence, and provides a </a:t>
            </a:r>
            <a:r>
              <a:rPr lang="en-US" altLang="en-US" sz="2400" b="1" dirty="0">
                <a:solidFill>
                  <a:srgbClr val="0000FF"/>
                </a:solidFill>
              </a:rPr>
              <a:t>zero-knowledge proof of knowledge </a:t>
            </a:r>
            <a:r>
              <a:rPr lang="en-US" altLang="en-US" sz="2400" dirty="0"/>
              <a:t>of the underlying input.</a:t>
            </a:r>
          </a:p>
        </p:txBody>
      </p:sp>
    </p:spTree>
    <p:extLst>
      <p:ext uri="{BB962C8B-B14F-4D97-AF65-F5344CB8AC3E}">
        <p14:creationId xmlns:p14="http://schemas.microsoft.com/office/powerpoint/2010/main" val="389998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Solution: Coin-Tossing Protocol</a:t>
            </a:r>
          </a:p>
        </p:txBody>
      </p:sp>
      <p:sp>
        <p:nvSpPr>
          <p:cNvPr id="2" name="Rectangle 41">
            <a:extLst>
              <a:ext uri="{FF2B5EF4-FFF2-40B4-BE49-F238E27FC236}">
                <a16:creationId xmlns:a16="http://schemas.microsoft.com/office/drawing/2014/main" id="{268A431C-1354-EB3C-4187-B07683AFD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220821"/>
            <a:ext cx="8152726" cy="165618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 dirty="0"/>
              <a:t>2. Randomness</a:t>
            </a:r>
            <a:r>
              <a:rPr lang="en-US" altLang="en-US" sz="2400" dirty="0"/>
              <a:t>: A malicious party could choose her “random string” in the protocol the way she wants, something she cannot do in the ideal world.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1">
                <a:extLst>
                  <a:ext uri="{FF2B5EF4-FFF2-40B4-BE49-F238E27FC236}">
                    <a16:creationId xmlns:a16="http://schemas.microsoft.com/office/drawing/2014/main" id="{E4591413-49E2-3A92-047C-B811134843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568" y="3212976"/>
                <a:ext cx="8152726" cy="6480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2400" i="1" u="sng" dirty="0"/>
                  <a:t>Def:</a:t>
                </a:r>
                <a:r>
                  <a:rPr lang="en-US" altLang="en-US" sz="2400" dirty="0"/>
                  <a:t> Realize the functionality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𝐶𝑜𝑚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en-US" sz="2400" dirty="0"/>
                  <a:t>.</a:t>
                </a:r>
              </a:p>
            </p:txBody>
          </p:sp>
        </mc:Choice>
        <mc:Fallback xmlns="">
          <p:sp>
            <p:nvSpPr>
              <p:cNvPr id="4" name="Rectangle 41">
                <a:extLst>
                  <a:ext uri="{FF2B5EF4-FFF2-40B4-BE49-F238E27FC236}">
                    <a16:creationId xmlns:a16="http://schemas.microsoft.com/office/drawing/2014/main" id="{E4591413-49E2-3A92-047C-B81113484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3212976"/>
                <a:ext cx="8152726" cy="648072"/>
              </a:xfrm>
              <a:prstGeom prst="rect">
                <a:avLst/>
              </a:prstGeom>
              <a:blipFill>
                <a:blip r:embed="rId3"/>
                <a:stretch>
                  <a:fillRect l="-1089" b="-576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69AF37CE-2CB7-2A0C-228A-DDC634CFF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63" y="4672541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1B7C48CC-EC15-EA2D-C7FD-E2E5994A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421" y="4557573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5ACDA0-76A5-48C3-4A96-F2A338611292}"/>
              </a:ext>
            </a:extLst>
          </p:cNvPr>
          <p:cNvCxnSpPr>
            <a:cxnSpLocks/>
          </p:cNvCxnSpPr>
          <p:nvPr/>
        </p:nvCxnSpPr>
        <p:spPr>
          <a:xfrm>
            <a:off x="3673923" y="4625975"/>
            <a:ext cx="242330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5388C3-D0C9-A8C6-8CAF-2DBC59C0103D}"/>
                  </a:ext>
                </a:extLst>
              </p:cNvPr>
              <p:cNvSpPr txBox="1"/>
              <p:nvPr/>
            </p:nvSpPr>
            <p:spPr>
              <a:xfrm>
                <a:off x="3901018" y="4139787"/>
                <a:ext cx="179839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𝐶𝑜𝑚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5388C3-D0C9-A8C6-8CAF-2DBC59C01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018" y="4139787"/>
                <a:ext cx="179839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08BDF8-F224-E829-6E41-4D5110F5E5E5}"/>
              </a:ext>
            </a:extLst>
          </p:cNvPr>
          <p:cNvCxnSpPr>
            <a:cxnSpLocks/>
          </p:cNvCxnSpPr>
          <p:nvPr/>
        </p:nvCxnSpPr>
        <p:spPr>
          <a:xfrm>
            <a:off x="3673923" y="5373216"/>
            <a:ext cx="242330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BF7CEB-0C01-9577-4F5B-E34CF274BCA4}"/>
                  </a:ext>
                </a:extLst>
              </p:cNvPr>
              <p:cNvSpPr txBox="1"/>
              <p:nvPr/>
            </p:nvSpPr>
            <p:spPr>
              <a:xfrm>
                <a:off x="3943865" y="4860140"/>
                <a:ext cx="179839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BF7CEB-0C01-9577-4F5B-E34CF274B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865" y="4860140"/>
                <a:ext cx="1798395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09B595-75DB-1758-6392-A042AA2F4446}"/>
                  </a:ext>
                </a:extLst>
              </p:cNvPr>
              <p:cNvSpPr txBox="1"/>
              <p:nvPr/>
            </p:nvSpPr>
            <p:spPr>
              <a:xfrm>
                <a:off x="1218334" y="5807258"/>
                <a:ext cx="33236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en-US" sz="2400" b="0" dirty="0"/>
                  <a:t>Output</a:t>
                </a:r>
                <a:r>
                  <a:rPr lang="en-US" altLang="en-US" sz="2400" b="0" i="1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⊕</m:t>
                    </m:r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09B595-75DB-1758-6392-A042AA2F4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334" y="5807258"/>
                <a:ext cx="3323622" cy="461665"/>
              </a:xfrm>
              <a:prstGeom prst="rect">
                <a:avLst/>
              </a:prstGeom>
              <a:blipFill>
                <a:blip r:embed="rId8"/>
                <a:stretch>
                  <a:fillRect l="-305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863CA7-6BD0-A520-C5B4-99167703AB24}"/>
                  </a:ext>
                </a:extLst>
              </p:cNvPr>
              <p:cNvSpPr txBox="1"/>
              <p:nvPr/>
            </p:nvSpPr>
            <p:spPr>
              <a:xfrm>
                <a:off x="6097229" y="5807258"/>
                <a:ext cx="372613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en-US" sz="2400" b="0" dirty="0"/>
                  <a:t>Output</a:t>
                </a:r>
                <a:r>
                  <a:rPr lang="en-US" altLang="en-US" sz="2400" b="0" i="1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𝐶𝑜𝑚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863CA7-6BD0-A520-C5B4-99167703A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229" y="5807258"/>
                <a:ext cx="3726135" cy="461665"/>
              </a:xfrm>
              <a:prstGeom prst="rect">
                <a:avLst/>
              </a:prstGeom>
              <a:blipFill>
                <a:blip r:embed="rId9"/>
                <a:stretch>
                  <a:fillRect l="-272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257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" grpId="0"/>
      <p:bldP spid="13" grpId="0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50450</TotalTime>
  <Words>2941</Words>
  <Application>Microsoft Macintosh PowerPoint</Application>
  <PresentationFormat>On-screen Show (4:3)</PresentationFormat>
  <Paragraphs>450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8" baseType="lpstr">
      <vt:lpstr>American Typewriter</vt:lpstr>
      <vt:lpstr>Arial</vt:lpstr>
      <vt:lpstr>Calibri</vt:lpstr>
      <vt:lpstr>Calibri Light</vt:lpstr>
      <vt:lpstr>Cambria Math</vt:lpstr>
      <vt:lpstr>Courier New</vt:lpstr>
      <vt:lpstr>Myriad Pro</vt:lpstr>
      <vt:lpstr>Segoe UI</vt:lpstr>
      <vt:lpstr>Wingdings</vt:lpstr>
      <vt:lpstr>Office Theme</vt:lpstr>
      <vt:lpstr>Custom Design</vt:lpstr>
      <vt:lpstr>Default Design</vt:lpstr>
      <vt:lpstr>PowerPoint Presentation</vt:lpstr>
      <vt:lpstr>Security against Malicious (Active) Adversaries</vt:lpstr>
      <vt:lpstr>Secure Two-Party Comp: New Def</vt:lpstr>
      <vt:lpstr>Counterexample</vt:lpstr>
      <vt:lpstr>Issues to Handle</vt:lpstr>
      <vt:lpstr>New (Less) Ideal Model</vt:lpstr>
      <vt:lpstr>The “GMW Compiler”</vt:lpstr>
      <vt:lpstr>Input Independence</vt:lpstr>
      <vt:lpstr>Solution: Coin-Tossing Protocol</vt:lpstr>
      <vt:lpstr>Zero Knowledge Proofs</vt:lpstr>
      <vt:lpstr>Optimizations</vt:lpstr>
      <vt:lpstr>PowerPoint Presentation</vt:lpstr>
      <vt:lpstr>PowerPoint Presentation</vt:lpstr>
      <vt:lpstr>Complexity of the 2-party solution</vt:lpstr>
      <vt:lpstr>Secure Multi Party Computation w/ Information-theoretic security</vt:lpstr>
      <vt:lpstr>Secure Multi-party Computation</vt:lpstr>
      <vt:lpstr>Secure Multi-party Computation</vt:lpstr>
      <vt:lpstr>AN EXAMPLE</vt:lpstr>
      <vt:lpstr>IT-Secure MPC with Honest Majority</vt:lpstr>
      <vt:lpstr>PowerPoint Presentation</vt:lpstr>
      <vt:lpstr>PowerPoint Presentation</vt:lpstr>
      <vt:lpstr>PowerPoint Presentation</vt:lpstr>
      <vt:lpstr>PowerPoint Presentation</vt:lpstr>
      <vt:lpstr>Shamir’s t-out-of-n Secret Sharing</vt:lpstr>
      <vt:lpstr>Shamir’s 2-out-of-n Secret Sharing</vt:lpstr>
      <vt:lpstr>Shamir’s 2-out-of-n Secret Sharing</vt:lpstr>
      <vt:lpstr>Shamir’s 2-out-of-n Secret Sharing</vt:lpstr>
      <vt:lpstr>Shamir’s t-out-of-n Secret Sharing</vt:lpstr>
      <vt:lpstr>Shamir’s t-out-of-n Secret Sharing</vt:lpstr>
      <vt:lpstr>Shamir’s t-out-of-n Secret Sharing</vt:lpstr>
      <vt:lpstr>Shamir’s t-out-of-n Secret Sharing</vt:lpstr>
      <vt:lpstr>Shamir’s t-out-of-n Secret Sharing</vt:lpstr>
      <vt:lpstr>Shamir’s t-out-of-n Secret Sharing</vt:lpstr>
      <vt:lpstr>Secure Multiparty Computation</vt:lpstr>
      <vt:lpstr>Secure Multiparty Computation</vt:lpstr>
      <vt:lpstr>Secure Multiparty Computation</vt:lpstr>
      <vt:lpstr>Multiplication</vt:lpstr>
      <vt:lpstr>Degree Reduction Protocol</vt:lpstr>
      <vt:lpstr>Degree Reduction Protocol</vt:lpstr>
      <vt:lpstr>This is the moral equivalent of bootstrapping in FHE!</vt:lpstr>
      <vt:lpstr>Secure Multiparty Computation</vt:lpstr>
      <vt:lpstr>Security Intuition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Vinodv</dc:creator>
  <cp:lastModifiedBy>Vinod Vaikuntanathan</cp:lastModifiedBy>
  <cp:revision>1317</cp:revision>
  <dcterms:created xsi:type="dcterms:W3CDTF">2014-03-14T23:52:55Z</dcterms:created>
  <dcterms:modified xsi:type="dcterms:W3CDTF">2022-11-29T14:58:57Z</dcterms:modified>
</cp:coreProperties>
</file>